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3" r:id="rId1"/>
  </p:sldMasterIdLst>
  <p:notesMasterIdLst>
    <p:notesMasterId r:id="rId17"/>
  </p:notesMasterIdLst>
  <p:handoutMasterIdLst>
    <p:handoutMasterId r:id="rId18"/>
  </p:handoutMasterIdLst>
  <p:sldIdLst>
    <p:sldId id="260" r:id="rId2"/>
    <p:sldId id="263" r:id="rId3"/>
    <p:sldId id="290" r:id="rId4"/>
    <p:sldId id="291" r:id="rId5"/>
    <p:sldId id="292" r:id="rId6"/>
    <p:sldId id="294" r:id="rId7"/>
    <p:sldId id="298" r:id="rId8"/>
    <p:sldId id="268" r:id="rId9"/>
    <p:sldId id="269" r:id="rId10"/>
    <p:sldId id="289" r:id="rId11"/>
    <p:sldId id="288" r:id="rId12"/>
    <p:sldId id="295" r:id="rId13"/>
    <p:sldId id="296" r:id="rId14"/>
    <p:sldId id="293" r:id="rId15"/>
    <p:sldId id="297" r:id="rId16"/>
  </p:sldIdLst>
  <p:sldSz cx="14630400" cy="82296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719500"/>
    <a:srgbClr val="007836"/>
    <a:srgbClr val="BE0F34"/>
    <a:srgbClr val="820150"/>
    <a:srgbClr val="502D7F"/>
    <a:srgbClr val="00338E"/>
    <a:srgbClr val="0081AB"/>
    <a:srgbClr val="758F9D"/>
    <a:srgbClr val="B3B3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84790"/>
  </p:normalViewPr>
  <p:slideViewPr>
    <p:cSldViewPr snapToGrid="0" snapToObjects="1">
      <p:cViewPr varScale="1">
        <p:scale>
          <a:sx n="73" d="100"/>
          <a:sy n="73" d="100"/>
        </p:scale>
        <p:origin x="499" y="22"/>
      </p:cViewPr>
      <p:guideLst/>
    </p:cSldViewPr>
  </p:slideViewPr>
  <p:notesTextViewPr>
    <p:cViewPr>
      <p:scale>
        <a:sx n="1" d="1"/>
        <a:sy n="1" d="1"/>
      </p:scale>
      <p:origin x="0" y="0"/>
    </p:cViewPr>
  </p:notesTextViewPr>
  <p:notesViewPr>
    <p:cSldViewPr snapToGrid="0" snapToObjects="1">
      <p:cViewPr varScale="1">
        <p:scale>
          <a:sx n="117" d="100"/>
          <a:sy n="117" d="100"/>
        </p:scale>
        <p:origin x="4976"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solidFill>
                <a:schemeClr val="accent4">
                  <a:lumMod val="50000"/>
                </a:schemeClr>
              </a:solidFill>
            </a:ln>
          </c:spPr>
          <c:dPt>
            <c:idx val="0"/>
            <c:bubble3D val="0"/>
            <c:spPr>
              <a:solidFill>
                <a:srgbClr val="0BB2D4"/>
              </a:solidFill>
              <a:ln w="19050">
                <a:solidFill>
                  <a:schemeClr val="accent4">
                    <a:lumMod val="50000"/>
                  </a:schemeClr>
                </a:solidFill>
              </a:ln>
              <a:effectLst/>
            </c:spPr>
            <c:extLst>
              <c:ext xmlns:c16="http://schemas.microsoft.com/office/drawing/2014/chart" uri="{C3380CC4-5D6E-409C-BE32-E72D297353CC}">
                <c16:uniqueId val="{00000001-7EF5-45D0-8425-E7B29D0520C7}"/>
              </c:ext>
            </c:extLst>
          </c:dPt>
          <c:dPt>
            <c:idx val="1"/>
            <c:bubble3D val="0"/>
            <c:spPr>
              <a:solidFill>
                <a:srgbClr val="FF4C52"/>
              </a:solidFill>
              <a:ln w="19050">
                <a:solidFill>
                  <a:schemeClr val="accent4">
                    <a:lumMod val="50000"/>
                  </a:schemeClr>
                </a:solidFill>
              </a:ln>
              <a:effectLst/>
            </c:spPr>
            <c:extLst>
              <c:ext xmlns:c16="http://schemas.microsoft.com/office/drawing/2014/chart" uri="{C3380CC4-5D6E-409C-BE32-E72D297353CC}">
                <c16:uniqueId val="{00000003-7EF5-45D0-8425-E7B29D0520C7}"/>
              </c:ext>
            </c:extLst>
          </c:dPt>
          <c:dPt>
            <c:idx val="2"/>
            <c:bubble3D val="0"/>
            <c:spPr>
              <a:solidFill>
                <a:srgbClr val="17B3A3"/>
              </a:solidFill>
              <a:ln w="19050">
                <a:solidFill>
                  <a:schemeClr val="accent4">
                    <a:lumMod val="50000"/>
                  </a:schemeClr>
                </a:solidFill>
              </a:ln>
              <a:effectLst/>
            </c:spPr>
            <c:extLst>
              <c:ext xmlns:c16="http://schemas.microsoft.com/office/drawing/2014/chart" uri="{C3380CC4-5D6E-409C-BE32-E72D297353CC}">
                <c16:uniqueId val="{00000005-7EF5-45D0-8425-E7B29D0520C7}"/>
              </c:ext>
            </c:extLst>
          </c:dPt>
          <c:dPt>
            <c:idx val="3"/>
            <c:bubble3D val="0"/>
            <c:spPr>
              <a:solidFill>
                <a:schemeClr val="accent4"/>
              </a:solidFill>
              <a:ln w="19050">
                <a:solidFill>
                  <a:schemeClr val="accent4">
                    <a:lumMod val="50000"/>
                  </a:schemeClr>
                </a:solidFill>
              </a:ln>
              <a:effectLst/>
            </c:spPr>
            <c:extLst>
              <c:ext xmlns:c16="http://schemas.microsoft.com/office/drawing/2014/chart" uri="{C3380CC4-5D6E-409C-BE32-E72D297353CC}">
                <c16:uniqueId val="{00000007-7EF5-45D0-8425-E7B29D0520C7}"/>
              </c:ext>
            </c:extLst>
          </c:dPt>
          <c:dLbls>
            <c:spPr>
              <a:noFill/>
              <a:ln>
                <a:noFill/>
              </a:ln>
              <a:effectLst/>
            </c:spPr>
            <c:txPr>
              <a:bodyPr rot="0" spcFirstLastPara="1" vertOverflow="ellipsis" vert="horz" wrap="square" anchor="ctr" anchorCtr="1"/>
              <a:lstStyle/>
              <a:p>
                <a:pPr>
                  <a:defRPr sz="800" b="1" i="0" u="none" strike="noStrike" kern="1200" baseline="0">
                    <a:solidFill>
                      <a:schemeClr val="tx1">
                        <a:lumMod val="75000"/>
                        <a:lumOff val="25000"/>
                      </a:schemeClr>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7EF5-45D0-8425-E7B29D0520C7}"/>
            </c:ext>
          </c:extLst>
        </c:ser>
        <c:dLbls>
          <c:dLblPos val="inEnd"/>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85000"/>
        <a:lumOff val="15000"/>
        <a:alpha val="56000"/>
      </a:schemeClr>
    </a:solidFill>
    <a:ln>
      <a:solidFill>
        <a:schemeClr val="accent4">
          <a:lumMod val="60000"/>
          <a:lumOff val="40000"/>
        </a:schemeClr>
      </a:solidFill>
    </a:ln>
    <a:effectLst/>
  </c:spPr>
  <c:txPr>
    <a:bodyPr/>
    <a:lstStyle/>
    <a:p>
      <a:pPr>
        <a:defRPr sz="800" b="1"/>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solidFill>
                <a:schemeClr val="accent4">
                  <a:lumMod val="50000"/>
                </a:schemeClr>
              </a:solidFill>
            </a:ln>
          </c:spPr>
          <c:dPt>
            <c:idx val="0"/>
            <c:bubble3D val="0"/>
            <c:spPr>
              <a:solidFill>
                <a:srgbClr val="0BB2D4"/>
              </a:solidFill>
              <a:ln w="19050">
                <a:solidFill>
                  <a:schemeClr val="accent4">
                    <a:lumMod val="50000"/>
                  </a:schemeClr>
                </a:solidFill>
              </a:ln>
              <a:effectLst/>
            </c:spPr>
            <c:extLst>
              <c:ext xmlns:c16="http://schemas.microsoft.com/office/drawing/2014/chart" uri="{C3380CC4-5D6E-409C-BE32-E72D297353CC}">
                <c16:uniqueId val="{00000001-D329-4038-9318-AACEE91A4680}"/>
              </c:ext>
            </c:extLst>
          </c:dPt>
          <c:dPt>
            <c:idx val="1"/>
            <c:bubble3D val="0"/>
            <c:spPr>
              <a:solidFill>
                <a:srgbClr val="FF4C52"/>
              </a:solidFill>
              <a:ln w="19050">
                <a:solidFill>
                  <a:schemeClr val="accent4">
                    <a:lumMod val="50000"/>
                  </a:schemeClr>
                </a:solidFill>
              </a:ln>
              <a:effectLst/>
            </c:spPr>
            <c:extLst>
              <c:ext xmlns:c16="http://schemas.microsoft.com/office/drawing/2014/chart" uri="{C3380CC4-5D6E-409C-BE32-E72D297353CC}">
                <c16:uniqueId val="{00000003-D329-4038-9318-AACEE91A4680}"/>
              </c:ext>
            </c:extLst>
          </c:dPt>
          <c:dPt>
            <c:idx val="2"/>
            <c:bubble3D val="0"/>
            <c:spPr>
              <a:solidFill>
                <a:srgbClr val="17B3A3"/>
              </a:solidFill>
              <a:ln w="19050">
                <a:solidFill>
                  <a:schemeClr val="accent4">
                    <a:lumMod val="50000"/>
                  </a:schemeClr>
                </a:solidFill>
              </a:ln>
              <a:effectLst/>
            </c:spPr>
            <c:extLst>
              <c:ext xmlns:c16="http://schemas.microsoft.com/office/drawing/2014/chart" uri="{C3380CC4-5D6E-409C-BE32-E72D297353CC}">
                <c16:uniqueId val="{00000005-D329-4038-9318-AACEE91A4680}"/>
              </c:ext>
            </c:extLst>
          </c:dPt>
          <c:dPt>
            <c:idx val="3"/>
            <c:bubble3D val="0"/>
            <c:spPr>
              <a:solidFill>
                <a:schemeClr val="accent4"/>
              </a:solidFill>
              <a:ln w="19050">
                <a:solidFill>
                  <a:schemeClr val="accent4">
                    <a:lumMod val="50000"/>
                  </a:schemeClr>
                </a:solidFill>
              </a:ln>
              <a:effectLst/>
            </c:spPr>
            <c:extLst>
              <c:ext xmlns:c16="http://schemas.microsoft.com/office/drawing/2014/chart" uri="{C3380CC4-5D6E-409C-BE32-E72D297353CC}">
                <c16:uniqueId val="{00000007-D329-4038-9318-AACEE91A4680}"/>
              </c:ext>
            </c:extLst>
          </c:dPt>
          <c:dLbls>
            <c:spPr>
              <a:noFill/>
              <a:ln>
                <a:noFill/>
              </a:ln>
              <a:effectLst/>
            </c:spPr>
            <c:txPr>
              <a:bodyPr rot="0" spcFirstLastPara="1" vertOverflow="ellipsis" vert="horz" wrap="square" anchor="ctr" anchorCtr="1"/>
              <a:lstStyle/>
              <a:p>
                <a:pPr>
                  <a:defRPr sz="800" b="1" i="0" u="none" strike="noStrike" kern="1200" baseline="0">
                    <a:solidFill>
                      <a:schemeClr val="tx1">
                        <a:lumMod val="75000"/>
                        <a:lumOff val="25000"/>
                      </a:schemeClr>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D329-4038-9318-AACEE91A4680}"/>
            </c:ext>
          </c:extLst>
        </c:ser>
        <c:dLbls>
          <c:dLblPos val="inEnd"/>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85000"/>
        <a:lumOff val="15000"/>
        <a:alpha val="56000"/>
      </a:schemeClr>
    </a:solidFill>
    <a:ln>
      <a:solidFill>
        <a:schemeClr val="accent4">
          <a:lumMod val="60000"/>
          <a:lumOff val="40000"/>
        </a:schemeClr>
      </a:solidFill>
    </a:ln>
    <a:effectLst/>
  </c:spPr>
  <c:txPr>
    <a:bodyPr/>
    <a:lstStyle/>
    <a:p>
      <a:pPr>
        <a:defRPr sz="800" b="1"/>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solidFill>
                <a:schemeClr val="accent4">
                  <a:lumMod val="50000"/>
                </a:schemeClr>
              </a:solidFill>
            </a:ln>
          </c:spPr>
          <c:dPt>
            <c:idx val="0"/>
            <c:bubble3D val="0"/>
            <c:spPr>
              <a:solidFill>
                <a:srgbClr val="0BB2D4"/>
              </a:solidFill>
              <a:ln w="19050">
                <a:solidFill>
                  <a:schemeClr val="accent4">
                    <a:lumMod val="50000"/>
                  </a:schemeClr>
                </a:solidFill>
              </a:ln>
              <a:effectLst/>
            </c:spPr>
            <c:extLst>
              <c:ext xmlns:c16="http://schemas.microsoft.com/office/drawing/2014/chart" uri="{C3380CC4-5D6E-409C-BE32-E72D297353CC}">
                <c16:uniqueId val="{00000001-A686-4B0D-B628-D3EE6FBBE611}"/>
              </c:ext>
            </c:extLst>
          </c:dPt>
          <c:dPt>
            <c:idx val="1"/>
            <c:bubble3D val="0"/>
            <c:spPr>
              <a:solidFill>
                <a:srgbClr val="FF4C52"/>
              </a:solidFill>
              <a:ln w="19050">
                <a:solidFill>
                  <a:schemeClr val="accent4">
                    <a:lumMod val="50000"/>
                  </a:schemeClr>
                </a:solidFill>
              </a:ln>
              <a:effectLst/>
            </c:spPr>
            <c:extLst>
              <c:ext xmlns:c16="http://schemas.microsoft.com/office/drawing/2014/chart" uri="{C3380CC4-5D6E-409C-BE32-E72D297353CC}">
                <c16:uniqueId val="{00000003-A686-4B0D-B628-D3EE6FBBE611}"/>
              </c:ext>
            </c:extLst>
          </c:dPt>
          <c:dPt>
            <c:idx val="2"/>
            <c:bubble3D val="0"/>
            <c:spPr>
              <a:solidFill>
                <a:srgbClr val="17B3A3"/>
              </a:solidFill>
              <a:ln w="19050">
                <a:solidFill>
                  <a:schemeClr val="accent4">
                    <a:lumMod val="50000"/>
                  </a:schemeClr>
                </a:solidFill>
              </a:ln>
              <a:effectLst/>
            </c:spPr>
            <c:extLst>
              <c:ext xmlns:c16="http://schemas.microsoft.com/office/drawing/2014/chart" uri="{C3380CC4-5D6E-409C-BE32-E72D297353CC}">
                <c16:uniqueId val="{00000005-A686-4B0D-B628-D3EE6FBBE611}"/>
              </c:ext>
            </c:extLst>
          </c:dPt>
          <c:dPt>
            <c:idx val="3"/>
            <c:bubble3D val="0"/>
            <c:spPr>
              <a:solidFill>
                <a:schemeClr val="accent4"/>
              </a:solidFill>
              <a:ln w="19050">
                <a:solidFill>
                  <a:schemeClr val="accent4">
                    <a:lumMod val="50000"/>
                  </a:schemeClr>
                </a:solidFill>
              </a:ln>
              <a:effectLst/>
            </c:spPr>
            <c:extLst>
              <c:ext xmlns:c16="http://schemas.microsoft.com/office/drawing/2014/chart" uri="{C3380CC4-5D6E-409C-BE32-E72D297353CC}">
                <c16:uniqueId val="{00000007-A686-4B0D-B628-D3EE6FBBE611}"/>
              </c:ext>
            </c:extLst>
          </c:dPt>
          <c:dLbls>
            <c:spPr>
              <a:noFill/>
              <a:ln>
                <a:noFill/>
              </a:ln>
              <a:effectLst/>
            </c:spPr>
            <c:txPr>
              <a:bodyPr rot="0" spcFirstLastPara="1" vertOverflow="ellipsis" vert="horz" wrap="square" anchor="ctr" anchorCtr="1"/>
              <a:lstStyle/>
              <a:p>
                <a:pPr>
                  <a:defRPr sz="800" b="1" i="0" u="none" strike="noStrike" kern="1200" baseline="0">
                    <a:solidFill>
                      <a:schemeClr val="tx1">
                        <a:lumMod val="75000"/>
                        <a:lumOff val="25000"/>
                      </a:schemeClr>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A686-4B0D-B628-D3EE6FBBE611}"/>
            </c:ext>
          </c:extLst>
        </c:ser>
        <c:dLbls>
          <c:dLblPos val="inEnd"/>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85000"/>
        <a:lumOff val="15000"/>
        <a:alpha val="56000"/>
      </a:schemeClr>
    </a:solidFill>
    <a:ln>
      <a:solidFill>
        <a:schemeClr val="accent4">
          <a:lumMod val="60000"/>
          <a:lumOff val="40000"/>
        </a:schemeClr>
      </a:solidFill>
    </a:ln>
    <a:effectLst/>
  </c:spPr>
  <c:txPr>
    <a:bodyPr/>
    <a:lstStyle/>
    <a:p>
      <a:pPr>
        <a:defRPr sz="800" b="1"/>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solidFill>
                <a:schemeClr val="accent4">
                  <a:lumMod val="50000"/>
                </a:schemeClr>
              </a:solidFill>
            </a:ln>
          </c:spPr>
          <c:dPt>
            <c:idx val="0"/>
            <c:bubble3D val="0"/>
            <c:spPr>
              <a:solidFill>
                <a:srgbClr val="0BB2D4"/>
              </a:solidFill>
              <a:ln w="19050">
                <a:solidFill>
                  <a:schemeClr val="accent4">
                    <a:lumMod val="50000"/>
                  </a:schemeClr>
                </a:solidFill>
              </a:ln>
              <a:effectLst/>
            </c:spPr>
            <c:extLst>
              <c:ext xmlns:c16="http://schemas.microsoft.com/office/drawing/2014/chart" uri="{C3380CC4-5D6E-409C-BE32-E72D297353CC}">
                <c16:uniqueId val="{00000001-4614-48DD-84B8-DFCE9F0FACEE}"/>
              </c:ext>
            </c:extLst>
          </c:dPt>
          <c:dPt>
            <c:idx val="1"/>
            <c:bubble3D val="0"/>
            <c:spPr>
              <a:solidFill>
                <a:srgbClr val="FF4C52"/>
              </a:solidFill>
              <a:ln w="19050">
                <a:solidFill>
                  <a:schemeClr val="accent4">
                    <a:lumMod val="50000"/>
                  </a:schemeClr>
                </a:solidFill>
              </a:ln>
              <a:effectLst/>
            </c:spPr>
            <c:extLst>
              <c:ext xmlns:c16="http://schemas.microsoft.com/office/drawing/2014/chart" uri="{C3380CC4-5D6E-409C-BE32-E72D297353CC}">
                <c16:uniqueId val="{00000003-4614-48DD-84B8-DFCE9F0FACEE}"/>
              </c:ext>
            </c:extLst>
          </c:dPt>
          <c:dPt>
            <c:idx val="2"/>
            <c:bubble3D val="0"/>
            <c:spPr>
              <a:solidFill>
                <a:srgbClr val="17B3A3"/>
              </a:solidFill>
              <a:ln w="19050">
                <a:solidFill>
                  <a:schemeClr val="accent4">
                    <a:lumMod val="50000"/>
                  </a:schemeClr>
                </a:solidFill>
              </a:ln>
              <a:effectLst/>
            </c:spPr>
            <c:extLst>
              <c:ext xmlns:c16="http://schemas.microsoft.com/office/drawing/2014/chart" uri="{C3380CC4-5D6E-409C-BE32-E72D297353CC}">
                <c16:uniqueId val="{00000005-4614-48DD-84B8-DFCE9F0FACEE}"/>
              </c:ext>
            </c:extLst>
          </c:dPt>
          <c:dPt>
            <c:idx val="3"/>
            <c:bubble3D val="0"/>
            <c:spPr>
              <a:solidFill>
                <a:schemeClr val="accent4"/>
              </a:solidFill>
              <a:ln w="19050">
                <a:solidFill>
                  <a:schemeClr val="accent4">
                    <a:lumMod val="50000"/>
                  </a:schemeClr>
                </a:solidFill>
              </a:ln>
              <a:effectLst/>
            </c:spPr>
            <c:extLst>
              <c:ext xmlns:c16="http://schemas.microsoft.com/office/drawing/2014/chart" uri="{C3380CC4-5D6E-409C-BE32-E72D297353CC}">
                <c16:uniqueId val="{00000007-4614-48DD-84B8-DFCE9F0FACEE}"/>
              </c:ext>
            </c:extLst>
          </c:dPt>
          <c:dLbls>
            <c:spPr>
              <a:noFill/>
              <a:ln>
                <a:noFill/>
              </a:ln>
              <a:effectLst/>
            </c:spPr>
            <c:txPr>
              <a:bodyPr rot="0" spcFirstLastPara="1" vertOverflow="ellipsis" vert="horz" wrap="square" anchor="ctr" anchorCtr="1"/>
              <a:lstStyle/>
              <a:p>
                <a:pPr>
                  <a:defRPr sz="800" b="1" i="0" u="none" strike="noStrike" kern="1200" baseline="0">
                    <a:solidFill>
                      <a:schemeClr val="tx1">
                        <a:lumMod val="75000"/>
                        <a:lumOff val="25000"/>
                      </a:schemeClr>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4614-48DD-84B8-DFCE9F0FACEE}"/>
            </c:ext>
          </c:extLst>
        </c:ser>
        <c:dLbls>
          <c:dLblPos val="inEnd"/>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85000"/>
        <a:lumOff val="15000"/>
        <a:alpha val="56000"/>
      </a:schemeClr>
    </a:solidFill>
    <a:ln>
      <a:solidFill>
        <a:schemeClr val="accent4">
          <a:lumMod val="60000"/>
          <a:lumOff val="40000"/>
        </a:schemeClr>
      </a:solidFill>
    </a:ln>
    <a:effectLst/>
  </c:spPr>
  <c:txPr>
    <a:bodyPr/>
    <a:lstStyle/>
    <a:p>
      <a:pPr>
        <a:defRPr sz="800" b="1"/>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solidFill>
                <a:schemeClr val="accent4">
                  <a:lumMod val="50000"/>
                </a:schemeClr>
              </a:solidFill>
            </a:ln>
          </c:spPr>
          <c:dPt>
            <c:idx val="0"/>
            <c:bubble3D val="0"/>
            <c:spPr>
              <a:solidFill>
                <a:srgbClr val="0BB2D4"/>
              </a:solidFill>
              <a:ln w="19050">
                <a:solidFill>
                  <a:schemeClr val="accent4">
                    <a:lumMod val="50000"/>
                  </a:schemeClr>
                </a:solidFill>
              </a:ln>
              <a:effectLst/>
            </c:spPr>
            <c:extLst>
              <c:ext xmlns:c16="http://schemas.microsoft.com/office/drawing/2014/chart" uri="{C3380CC4-5D6E-409C-BE32-E72D297353CC}">
                <c16:uniqueId val="{00000001-4977-4A29-827D-8F6BF0A791E2}"/>
              </c:ext>
            </c:extLst>
          </c:dPt>
          <c:dPt>
            <c:idx val="1"/>
            <c:bubble3D val="0"/>
            <c:spPr>
              <a:solidFill>
                <a:srgbClr val="FF4C52"/>
              </a:solidFill>
              <a:ln w="19050">
                <a:solidFill>
                  <a:schemeClr val="accent4">
                    <a:lumMod val="50000"/>
                  </a:schemeClr>
                </a:solidFill>
              </a:ln>
              <a:effectLst/>
            </c:spPr>
            <c:extLst>
              <c:ext xmlns:c16="http://schemas.microsoft.com/office/drawing/2014/chart" uri="{C3380CC4-5D6E-409C-BE32-E72D297353CC}">
                <c16:uniqueId val="{00000003-4977-4A29-827D-8F6BF0A791E2}"/>
              </c:ext>
            </c:extLst>
          </c:dPt>
          <c:dPt>
            <c:idx val="2"/>
            <c:bubble3D val="0"/>
            <c:spPr>
              <a:solidFill>
                <a:srgbClr val="17B3A3"/>
              </a:solidFill>
              <a:ln w="19050">
                <a:solidFill>
                  <a:schemeClr val="accent4">
                    <a:lumMod val="50000"/>
                  </a:schemeClr>
                </a:solidFill>
              </a:ln>
              <a:effectLst/>
            </c:spPr>
            <c:extLst>
              <c:ext xmlns:c16="http://schemas.microsoft.com/office/drawing/2014/chart" uri="{C3380CC4-5D6E-409C-BE32-E72D297353CC}">
                <c16:uniqueId val="{00000005-4977-4A29-827D-8F6BF0A791E2}"/>
              </c:ext>
            </c:extLst>
          </c:dPt>
          <c:dPt>
            <c:idx val="3"/>
            <c:bubble3D val="0"/>
            <c:spPr>
              <a:solidFill>
                <a:schemeClr val="accent4"/>
              </a:solidFill>
              <a:ln w="19050">
                <a:solidFill>
                  <a:schemeClr val="accent4">
                    <a:lumMod val="50000"/>
                  </a:schemeClr>
                </a:solidFill>
              </a:ln>
              <a:effectLst/>
            </c:spPr>
            <c:extLst>
              <c:ext xmlns:c16="http://schemas.microsoft.com/office/drawing/2014/chart" uri="{C3380CC4-5D6E-409C-BE32-E72D297353CC}">
                <c16:uniqueId val="{00000007-4977-4A29-827D-8F6BF0A791E2}"/>
              </c:ext>
            </c:extLst>
          </c:dPt>
          <c:dLbls>
            <c:spPr>
              <a:noFill/>
              <a:ln>
                <a:noFill/>
              </a:ln>
              <a:effectLst/>
            </c:spPr>
            <c:txPr>
              <a:bodyPr rot="0" spcFirstLastPara="1" vertOverflow="ellipsis" vert="horz" wrap="square" anchor="ctr" anchorCtr="1"/>
              <a:lstStyle/>
              <a:p>
                <a:pPr>
                  <a:defRPr sz="800" b="1" i="0" u="none" strike="noStrike" kern="1200" baseline="0">
                    <a:solidFill>
                      <a:schemeClr val="tx1">
                        <a:lumMod val="75000"/>
                        <a:lumOff val="25000"/>
                      </a:schemeClr>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4977-4A29-827D-8F6BF0A791E2}"/>
            </c:ext>
          </c:extLst>
        </c:ser>
        <c:dLbls>
          <c:dLblPos val="inEnd"/>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85000"/>
        <a:lumOff val="15000"/>
        <a:alpha val="56000"/>
      </a:schemeClr>
    </a:solidFill>
    <a:ln>
      <a:solidFill>
        <a:schemeClr val="accent4">
          <a:lumMod val="60000"/>
          <a:lumOff val="40000"/>
        </a:schemeClr>
      </a:solidFill>
    </a:ln>
    <a:effectLst/>
  </c:spPr>
  <c:txPr>
    <a:bodyPr/>
    <a:lstStyle/>
    <a:p>
      <a:pPr>
        <a:defRPr sz="800" b="1"/>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A69A9C-1087-184F-8370-423E175D9D7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9090E3D-F5E5-0D40-B323-A25B85CF9E8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6E50B8-2EF8-564F-AE86-D84E6C503530}" type="datetimeFigureOut">
              <a:rPr lang="en-US" smtClean="0"/>
              <a:t>1/2/2023</a:t>
            </a:fld>
            <a:endParaRPr lang="en-US"/>
          </a:p>
        </p:txBody>
      </p:sp>
      <p:sp>
        <p:nvSpPr>
          <p:cNvPr id="4" name="Footer Placeholder 3">
            <a:extLst>
              <a:ext uri="{FF2B5EF4-FFF2-40B4-BE49-F238E27FC236}">
                <a16:creationId xmlns:a16="http://schemas.microsoft.com/office/drawing/2014/main" id="{64E3AA97-2F38-5340-B685-1E0EA3E358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2B732F3-25A6-284F-A24C-5FD21AE6BE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078BA3-E235-9946-9A4D-07E907F688D0}" type="slidenum">
              <a:rPr lang="en-US" smtClean="0"/>
              <a:t>‹#›</a:t>
            </a:fld>
            <a:endParaRPr lang="en-US"/>
          </a:p>
        </p:txBody>
      </p:sp>
    </p:spTree>
    <p:extLst>
      <p:ext uri="{BB962C8B-B14F-4D97-AF65-F5344CB8AC3E}">
        <p14:creationId xmlns:p14="http://schemas.microsoft.com/office/powerpoint/2010/main" val="41940003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AC8D20-1945-7145-91A2-3D134BDA25E2}" type="datetimeFigureOut">
              <a:rPr lang="en-US" smtClean="0"/>
              <a:t>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104DB-87CA-D64F-AB86-DB2520DDF5D7}" type="slidenum">
              <a:rPr lang="en-US" smtClean="0"/>
              <a:t>‹#›</a:t>
            </a:fld>
            <a:endParaRPr lang="en-US"/>
          </a:p>
        </p:txBody>
      </p:sp>
    </p:spTree>
    <p:extLst>
      <p:ext uri="{BB962C8B-B14F-4D97-AF65-F5344CB8AC3E}">
        <p14:creationId xmlns:p14="http://schemas.microsoft.com/office/powerpoint/2010/main" val="3614055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Image: Abstract Data Visualization – Stock Photo</a:t>
            </a:r>
          </a:p>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1</a:t>
            </a:fld>
            <a:endParaRPr lang="en-US"/>
          </a:p>
        </p:txBody>
      </p:sp>
    </p:spTree>
    <p:extLst>
      <p:ext uri="{BB962C8B-B14F-4D97-AF65-F5344CB8AC3E}">
        <p14:creationId xmlns:p14="http://schemas.microsoft.com/office/powerpoint/2010/main" val="39418618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_Plain_Blac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36B83B-A5E4-524E-96A9-DFC12D58F12A}"/>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421DF1AC-1D08-B945-A034-B740A35902F9}"/>
              </a:ext>
            </a:extLst>
          </p:cNvPr>
          <p:cNvSpPr txBox="1"/>
          <p:nvPr userDrawn="1"/>
        </p:nvSpPr>
        <p:spPr>
          <a:xfrm>
            <a:off x="1371600" y="7543800"/>
            <a:ext cx="3657600" cy="228600"/>
          </a:xfrm>
          <a:prstGeom prst="rect">
            <a:avLst/>
          </a:prstGeom>
          <a:noFill/>
        </p:spPr>
        <p:txBody>
          <a:bodyPr wrap="square" lIns="0" tIns="0" rIns="0" bIns="0" rtlCol="0" anchor="t" anchorCtr="0">
            <a:noAutofit/>
          </a:bodyPr>
          <a:lstStyle/>
          <a:p>
            <a:pPr>
              <a:spcAft>
                <a:spcPts val="600"/>
              </a:spcAft>
            </a:pPr>
            <a:r>
              <a:rPr lang="en-US" sz="800" dirty="0">
                <a:solidFill>
                  <a:srgbClr val="616265">
                    <a:alpha val="75000"/>
                  </a:srgbClr>
                </a:solidFill>
                <a:latin typeface="Arial" panose="020B0604020202020204" pitchFamily="34" charset="0"/>
                <a:cs typeface="Arial" panose="020B0604020202020204" pitchFamily="34" charset="0"/>
              </a:rPr>
              <a:t>PNNL is operated by Battelle for the U.S. Department of Energy</a:t>
            </a:r>
          </a:p>
        </p:txBody>
      </p:sp>
      <p:sp>
        <p:nvSpPr>
          <p:cNvPr id="2" name="Title 1"/>
          <p:cNvSpPr>
            <a:spLocks noGrp="1"/>
          </p:cNvSpPr>
          <p:nvPr>
            <p:ph type="ctrTitle"/>
          </p:nvPr>
        </p:nvSpPr>
        <p:spPr>
          <a:xfrm>
            <a:off x="1371600" y="2743200"/>
            <a:ext cx="4572000" cy="1828800"/>
          </a:xfrm>
          <a:prstGeom prst="rect">
            <a:avLst/>
          </a:prstGeom>
        </p:spPr>
        <p:txBody>
          <a:bodyPr lIns="0" tIns="0" rIns="0" bIns="0" anchor="b">
            <a:noAutofit/>
          </a:bodyPr>
          <a:lstStyle>
            <a:lvl1pPr algn="r">
              <a:defRPr sz="4800" b="1">
                <a:solidFill>
                  <a:schemeClr val="tx2"/>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20" name="Text Placeholder 19">
            <a:extLst>
              <a:ext uri="{FF2B5EF4-FFF2-40B4-BE49-F238E27FC236}">
                <a16:creationId xmlns:a16="http://schemas.microsoft.com/office/drawing/2014/main" id="{3061D5F4-8719-384B-945C-9A27060F99A0}"/>
              </a:ext>
            </a:extLst>
          </p:cNvPr>
          <p:cNvSpPr>
            <a:spLocks noGrp="1"/>
          </p:cNvSpPr>
          <p:nvPr>
            <p:ph type="body" sz="quarter" idx="10" hasCustomPrompt="1"/>
          </p:nvPr>
        </p:nvSpPr>
        <p:spPr>
          <a:xfrm>
            <a:off x="1370529" y="5669280"/>
            <a:ext cx="4572000" cy="274320"/>
          </a:xfrm>
          <a:prstGeom prst="rect">
            <a:avLst/>
          </a:prstGeom>
        </p:spPr>
        <p:txBody>
          <a:bodyPr wrap="none" lIns="0" tIns="0" rIns="0" bIns="0">
            <a:noAutofit/>
          </a:bodyPr>
          <a:lstStyle>
            <a:lvl1pPr marL="0" indent="0" algn="r">
              <a:buNone/>
              <a:defRPr sz="1800" b="1">
                <a:solidFill>
                  <a:srgbClr val="000000"/>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dirty="0"/>
              <a:t>Click to add presenter’s name</a:t>
            </a:r>
          </a:p>
        </p:txBody>
      </p:sp>
      <p:sp>
        <p:nvSpPr>
          <p:cNvPr id="21" name="Text Placeholder 19">
            <a:extLst>
              <a:ext uri="{FF2B5EF4-FFF2-40B4-BE49-F238E27FC236}">
                <a16:creationId xmlns:a16="http://schemas.microsoft.com/office/drawing/2014/main" id="{3E2D432E-6648-6643-9C6E-38B1EFF5EE31}"/>
              </a:ext>
            </a:extLst>
          </p:cNvPr>
          <p:cNvSpPr>
            <a:spLocks noGrp="1"/>
          </p:cNvSpPr>
          <p:nvPr>
            <p:ph type="body" sz="quarter" idx="11" hasCustomPrompt="1"/>
          </p:nvPr>
        </p:nvSpPr>
        <p:spPr>
          <a:xfrm>
            <a:off x="1371600" y="5983356"/>
            <a:ext cx="4572000" cy="274320"/>
          </a:xfrm>
          <a:prstGeom prst="rect">
            <a:avLst/>
          </a:prstGeom>
        </p:spPr>
        <p:txBody>
          <a:bodyPr wrap="none" lIns="0" tIns="0" rIns="0" bIns="0">
            <a:noAutofit/>
          </a:bodyPr>
          <a:lstStyle>
            <a:lvl1pPr marL="0" indent="0" algn="r">
              <a:buNone/>
              <a:defRPr sz="1600">
                <a:solidFill>
                  <a:srgbClr val="616265"/>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dirty="0"/>
              <a:t>Click to add presenter’s title</a:t>
            </a:r>
          </a:p>
        </p:txBody>
      </p:sp>
      <p:sp>
        <p:nvSpPr>
          <p:cNvPr id="6" name="TextBox 5">
            <a:extLst>
              <a:ext uri="{FF2B5EF4-FFF2-40B4-BE49-F238E27FC236}">
                <a16:creationId xmlns:a16="http://schemas.microsoft.com/office/drawing/2014/main" id="{8915389B-4BB4-1644-9B7E-35A85D0C1E3B}"/>
              </a:ext>
            </a:extLst>
          </p:cNvPr>
          <p:cNvSpPr txBox="1"/>
          <p:nvPr userDrawn="1"/>
        </p:nvSpPr>
        <p:spPr>
          <a:xfrm>
            <a:off x="3710609" y="-1245704"/>
            <a:ext cx="184731" cy="424732"/>
          </a:xfrm>
          <a:prstGeom prst="rect">
            <a:avLst/>
          </a:prstGeom>
          <a:noFill/>
        </p:spPr>
        <p:txBody>
          <a:bodyPr wrap="none" rtlCol="0">
            <a:spAutoFit/>
          </a:bodyPr>
          <a:lstStyle/>
          <a:p>
            <a:endParaRPr lang="en-US"/>
          </a:p>
        </p:txBody>
      </p:sp>
      <p:pic>
        <p:nvPicPr>
          <p:cNvPr id="12" name="Picture 11">
            <a:extLst>
              <a:ext uri="{FF2B5EF4-FFF2-40B4-BE49-F238E27FC236}">
                <a16:creationId xmlns:a16="http://schemas.microsoft.com/office/drawing/2014/main" id="{45A7D3E1-BCC3-C843-81A0-EA4EDFB44528}"/>
              </a:ext>
            </a:extLst>
          </p:cNvPr>
          <p:cNvPicPr>
            <a:picLocks noChangeAspect="1"/>
          </p:cNvPicPr>
          <p:nvPr userDrawn="1"/>
        </p:nvPicPr>
        <p:blipFill>
          <a:blip r:embed="rId2"/>
          <a:stretch>
            <a:fillRect/>
          </a:stretch>
        </p:blipFill>
        <p:spPr>
          <a:xfrm>
            <a:off x="1371600" y="237744"/>
            <a:ext cx="1280160" cy="1249224"/>
          </a:xfrm>
          <a:prstGeom prst="rect">
            <a:avLst/>
          </a:prstGeom>
        </p:spPr>
      </p:pic>
      <p:pic>
        <p:nvPicPr>
          <p:cNvPr id="13" name="Picture 12">
            <a:extLst>
              <a:ext uri="{FF2B5EF4-FFF2-40B4-BE49-F238E27FC236}">
                <a16:creationId xmlns:a16="http://schemas.microsoft.com/office/drawing/2014/main" id="{56617363-F73D-B74F-9647-C9D747AC7023}"/>
              </a:ext>
            </a:extLst>
          </p:cNvPr>
          <p:cNvPicPr>
            <a:picLocks noChangeAspect="1"/>
          </p:cNvPicPr>
          <p:nvPr userDrawn="1"/>
        </p:nvPicPr>
        <p:blipFill>
          <a:blip r:embed="rId3"/>
          <a:stretch>
            <a:fillRect/>
          </a:stretch>
        </p:blipFill>
        <p:spPr>
          <a:xfrm>
            <a:off x="1370529" y="7178040"/>
            <a:ext cx="824484" cy="228600"/>
          </a:xfrm>
          <a:prstGeom prst="rect">
            <a:avLst/>
          </a:prstGeom>
        </p:spPr>
      </p:pic>
      <p:pic>
        <p:nvPicPr>
          <p:cNvPr id="14" name="Picture 13">
            <a:extLst>
              <a:ext uri="{FF2B5EF4-FFF2-40B4-BE49-F238E27FC236}">
                <a16:creationId xmlns:a16="http://schemas.microsoft.com/office/drawing/2014/main" id="{D290C8FB-601C-A04C-84F7-213A857D3E6A}"/>
              </a:ext>
            </a:extLst>
          </p:cNvPr>
          <p:cNvPicPr>
            <a:picLocks noChangeAspect="1"/>
          </p:cNvPicPr>
          <p:nvPr userDrawn="1"/>
        </p:nvPicPr>
        <p:blipFill>
          <a:blip r:embed="rId4"/>
          <a:stretch>
            <a:fillRect/>
          </a:stretch>
        </p:blipFill>
        <p:spPr>
          <a:xfrm>
            <a:off x="2375535" y="7249637"/>
            <a:ext cx="929809" cy="155448"/>
          </a:xfrm>
          <a:prstGeom prst="rect">
            <a:avLst/>
          </a:prstGeom>
        </p:spPr>
      </p:pic>
      <p:sp>
        <p:nvSpPr>
          <p:cNvPr id="15" name="Date Placeholder 1">
            <a:extLst>
              <a:ext uri="{FF2B5EF4-FFF2-40B4-BE49-F238E27FC236}">
                <a16:creationId xmlns:a16="http://schemas.microsoft.com/office/drawing/2014/main" id="{9D9DB338-5D5C-4ACA-9ECF-C3E34C44127A}"/>
              </a:ext>
            </a:extLst>
          </p:cNvPr>
          <p:cNvSpPr>
            <a:spLocks noGrp="1"/>
          </p:cNvSpPr>
          <p:nvPr>
            <p:ph type="dt" sz="half" idx="2"/>
          </p:nvPr>
        </p:nvSpPr>
        <p:spPr>
          <a:xfrm>
            <a:off x="2651641" y="4915645"/>
            <a:ext cx="3290888" cy="438150"/>
          </a:xfrm>
          <a:prstGeom prst="rect">
            <a:avLst/>
          </a:prstGeom>
        </p:spPr>
        <p:txBody>
          <a:bodyPr vert="horz" lIns="91440" tIns="45720" rIns="91440" bIns="45720" rtlCol="0" anchor="ctr"/>
          <a:lstStyle>
            <a:lvl1pPr algn="r">
              <a:defRPr sz="1800">
                <a:solidFill>
                  <a:schemeClr val="tx1">
                    <a:tint val="75000"/>
                  </a:schemeClr>
                </a:solidFill>
              </a:defRPr>
            </a:lvl1pPr>
          </a:lstStyle>
          <a:p>
            <a:fld id="{ABD4F8E3-4ED9-44B4-99E6-8A3D2CF8D415}" type="datetime4">
              <a:rPr lang="en-US" smtClean="0"/>
              <a:t>January 2, 2023</a:t>
            </a:fld>
            <a:endParaRPr lang="en-US" dirty="0"/>
          </a:p>
        </p:txBody>
      </p:sp>
      <p:sp>
        <p:nvSpPr>
          <p:cNvPr id="16" name="Footer Placeholder 2">
            <a:extLst>
              <a:ext uri="{FF2B5EF4-FFF2-40B4-BE49-F238E27FC236}">
                <a16:creationId xmlns:a16="http://schemas.microsoft.com/office/drawing/2014/main" id="{F55B65E8-4040-44D0-A4FE-A050FD948A79}"/>
              </a:ext>
            </a:extLst>
          </p:cNvPr>
          <p:cNvSpPr>
            <a:spLocks noGrp="1"/>
          </p:cNvSpPr>
          <p:nvPr>
            <p:ph type="ftr" sz="quarter" idx="3"/>
          </p:nvPr>
        </p:nvSpPr>
        <p:spPr>
          <a:xfrm>
            <a:off x="1189037" y="773011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501305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05FF2-5460-44DD-9D0F-B210BBD470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E56AB9-1269-4AC5-BE31-E3AA17389D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70A4E5-EFA1-4E41-85D2-47A795F3E1F5}"/>
              </a:ext>
            </a:extLst>
          </p:cNvPr>
          <p:cNvSpPr>
            <a:spLocks noGrp="1"/>
          </p:cNvSpPr>
          <p:nvPr>
            <p:ph type="dt" sz="half" idx="10"/>
          </p:nvPr>
        </p:nvSpPr>
        <p:spPr/>
        <p:txBody>
          <a:bodyPr/>
          <a:lstStyle/>
          <a:p>
            <a:fld id="{678A1B1F-B05B-4935-BC9F-EB193811D8BD}" type="datetimeFigureOut">
              <a:rPr lang="en-US" smtClean="0"/>
              <a:t>1/2/2023</a:t>
            </a:fld>
            <a:endParaRPr lang="en-US"/>
          </a:p>
        </p:txBody>
      </p:sp>
      <p:sp>
        <p:nvSpPr>
          <p:cNvPr id="5" name="Footer Placeholder 4">
            <a:extLst>
              <a:ext uri="{FF2B5EF4-FFF2-40B4-BE49-F238E27FC236}">
                <a16:creationId xmlns:a16="http://schemas.microsoft.com/office/drawing/2014/main" id="{74E69DD1-F8B3-40B1-B3C1-A1A715D8B2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C2CBB9-D9EB-4A38-A90C-21743A4183C1}"/>
              </a:ext>
            </a:extLst>
          </p:cNvPr>
          <p:cNvSpPr>
            <a:spLocks noGrp="1"/>
          </p:cNvSpPr>
          <p:nvPr>
            <p:ph type="sldNum" sz="quarter" idx="12"/>
          </p:nvPr>
        </p:nvSpPr>
        <p:spPr/>
        <p:txBody>
          <a:bodyPr/>
          <a:lstStyle/>
          <a:p>
            <a:fld id="{3FF02D3C-9FE6-418D-9CD8-CFDDF0A62B14}" type="slidenum">
              <a:rPr lang="en-US" smtClean="0"/>
              <a:t>‹#›</a:t>
            </a:fld>
            <a:endParaRPr lang="en-US"/>
          </a:p>
        </p:txBody>
      </p:sp>
    </p:spTree>
    <p:extLst>
      <p:ext uri="{BB962C8B-B14F-4D97-AF65-F5344CB8AC3E}">
        <p14:creationId xmlns:p14="http://schemas.microsoft.com/office/powerpoint/2010/main" val="710952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2">
            <a:extLst>
              <a:ext uri="{FF2B5EF4-FFF2-40B4-BE49-F238E27FC236}">
                <a16:creationId xmlns:a16="http://schemas.microsoft.com/office/drawing/2014/main" id="{66026595-8D7E-D24C-9263-B65316A326B9}"/>
              </a:ext>
            </a:extLst>
          </p:cNvPr>
          <p:cNvSpPr>
            <a:spLocks noGrp="1"/>
          </p:cNvSpPr>
          <p:nvPr>
            <p:ph type="pic" sz="quarter" idx="10"/>
          </p:nvPr>
        </p:nvSpPr>
        <p:spPr>
          <a:xfrm>
            <a:off x="6400800" y="457200"/>
            <a:ext cx="7772400" cy="73152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8" name="Text Placeholder 5">
            <a:extLst>
              <a:ext uri="{FF2B5EF4-FFF2-40B4-BE49-F238E27FC236}">
                <a16:creationId xmlns:a16="http://schemas.microsoft.com/office/drawing/2014/main" id="{1D0CE8D1-2F12-5A44-A6B5-2CD466F52A60}"/>
              </a:ext>
            </a:extLst>
          </p:cNvPr>
          <p:cNvSpPr>
            <a:spLocks noGrp="1"/>
          </p:cNvSpPr>
          <p:nvPr>
            <p:ph type="body" sz="quarter" idx="14" hasCustomPrompt="1"/>
          </p:nvPr>
        </p:nvSpPr>
        <p:spPr>
          <a:xfrm>
            <a:off x="6400800" y="6858000"/>
            <a:ext cx="77724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9" name="Title 1">
            <a:extLst>
              <a:ext uri="{FF2B5EF4-FFF2-40B4-BE49-F238E27FC236}">
                <a16:creationId xmlns:a16="http://schemas.microsoft.com/office/drawing/2014/main" id="{B99B87A2-8960-403D-AE0D-D54946272206}"/>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1" name="Content Placeholder 13">
            <a:extLst>
              <a:ext uri="{FF2B5EF4-FFF2-40B4-BE49-F238E27FC236}">
                <a16:creationId xmlns:a16="http://schemas.microsoft.com/office/drawing/2014/main" id="{29354FF4-9871-4E1B-A45A-ABAA2BE2B69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47EFCEB6-2E27-4C42-A1E5-AC8A8BA83783}"/>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1/2/2023</a:t>
            </a:fld>
            <a:endParaRPr lang="en-US" dirty="0"/>
          </a:p>
        </p:txBody>
      </p:sp>
      <p:sp>
        <p:nvSpPr>
          <p:cNvPr id="15" name="Footer Placeholder 2">
            <a:extLst>
              <a:ext uri="{FF2B5EF4-FFF2-40B4-BE49-F238E27FC236}">
                <a16:creationId xmlns:a16="http://schemas.microsoft.com/office/drawing/2014/main" id="{A86FAFB9-0DC0-4AB0-9E8B-6EC7C8ABAAF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95782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Text Box">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12" name="Content Placeholder 4">
            <a:extLst>
              <a:ext uri="{FF2B5EF4-FFF2-40B4-BE49-F238E27FC236}">
                <a16:creationId xmlns:a16="http://schemas.microsoft.com/office/drawing/2014/main" id="{F0C408BC-A7DE-4A08-AD26-56414D2DD808}"/>
              </a:ext>
            </a:extLst>
          </p:cNvPr>
          <p:cNvSpPr>
            <a:spLocks noGrp="1"/>
          </p:cNvSpPr>
          <p:nvPr>
            <p:ph sz="quarter" idx="20"/>
          </p:nvPr>
        </p:nvSpPr>
        <p:spPr>
          <a:xfrm>
            <a:off x="6430642" y="457199"/>
            <a:ext cx="7772400" cy="7315200"/>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a:extLst>
              <a:ext uri="{FF2B5EF4-FFF2-40B4-BE49-F238E27FC236}">
                <a16:creationId xmlns:a16="http://schemas.microsoft.com/office/drawing/2014/main" id="{A3C58F0F-5237-4527-BB8E-6EEF623543B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1">
            <a:extLst>
              <a:ext uri="{FF2B5EF4-FFF2-40B4-BE49-F238E27FC236}">
                <a16:creationId xmlns:a16="http://schemas.microsoft.com/office/drawing/2014/main" id="{33D0FD2D-15F4-4320-9C04-2023CAB47E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1/2/2023</a:t>
            </a:fld>
            <a:endParaRPr lang="en-US" dirty="0"/>
          </a:p>
        </p:txBody>
      </p:sp>
      <p:sp>
        <p:nvSpPr>
          <p:cNvPr id="19" name="Footer Placeholder 2">
            <a:extLst>
              <a:ext uri="{FF2B5EF4-FFF2-40B4-BE49-F238E27FC236}">
                <a16:creationId xmlns:a16="http://schemas.microsoft.com/office/drawing/2014/main" id="{08FBEF60-4239-4E67-A385-B22B813AD40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20" name="Title 1">
            <a:extLst>
              <a:ext uri="{FF2B5EF4-FFF2-40B4-BE49-F238E27FC236}">
                <a16:creationId xmlns:a16="http://schemas.microsoft.com/office/drawing/2014/main" id="{77614967-FAA9-4DA9-B7DE-539AA8923534}"/>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99034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1371600" y="2057399"/>
            <a:ext cx="12801600" cy="5486401"/>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1/2/2023</a:t>
            </a:fld>
            <a:endParaRPr lang="en-US" dirty="0"/>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280679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64008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7" name="Picture Placeholder 2">
            <a:extLst>
              <a:ext uri="{FF2B5EF4-FFF2-40B4-BE49-F238E27FC236}">
                <a16:creationId xmlns:a16="http://schemas.microsoft.com/office/drawing/2014/main" id="{FD00854A-4EC7-2D48-A025-5B0B48548BC7}"/>
              </a:ext>
            </a:extLst>
          </p:cNvPr>
          <p:cNvSpPr>
            <a:spLocks noGrp="1"/>
          </p:cNvSpPr>
          <p:nvPr>
            <p:ph type="pic" sz="quarter" idx="11"/>
          </p:nvPr>
        </p:nvSpPr>
        <p:spPr>
          <a:xfrm>
            <a:off x="105156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8" name="Picture Placeholder 2">
            <a:extLst>
              <a:ext uri="{FF2B5EF4-FFF2-40B4-BE49-F238E27FC236}">
                <a16:creationId xmlns:a16="http://schemas.microsoft.com/office/drawing/2014/main" id="{67A8C708-D197-CF47-8089-89928BE1E302}"/>
              </a:ext>
            </a:extLst>
          </p:cNvPr>
          <p:cNvSpPr>
            <a:spLocks noGrp="1"/>
          </p:cNvSpPr>
          <p:nvPr>
            <p:ph type="pic" sz="quarter" idx="12"/>
          </p:nvPr>
        </p:nvSpPr>
        <p:spPr>
          <a:xfrm>
            <a:off x="64008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2" name="Picture Placeholder 2">
            <a:extLst>
              <a:ext uri="{FF2B5EF4-FFF2-40B4-BE49-F238E27FC236}">
                <a16:creationId xmlns:a16="http://schemas.microsoft.com/office/drawing/2014/main" id="{3C4D2EBC-B863-FD49-A9DF-1381563078DA}"/>
              </a:ext>
            </a:extLst>
          </p:cNvPr>
          <p:cNvSpPr>
            <a:spLocks noGrp="1"/>
          </p:cNvSpPr>
          <p:nvPr>
            <p:ph type="pic" sz="quarter" idx="13"/>
          </p:nvPr>
        </p:nvSpPr>
        <p:spPr>
          <a:xfrm>
            <a:off x="105156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CE93B472-4A32-7C41-A565-485FDC3EB832}"/>
              </a:ext>
            </a:extLst>
          </p:cNvPr>
          <p:cNvSpPr>
            <a:spLocks noGrp="1"/>
          </p:cNvSpPr>
          <p:nvPr>
            <p:ph type="body" sz="quarter" idx="14" hasCustomPrompt="1"/>
          </p:nvPr>
        </p:nvSpPr>
        <p:spPr>
          <a:xfrm>
            <a:off x="64008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3" name="Text Placeholder 5">
            <a:extLst>
              <a:ext uri="{FF2B5EF4-FFF2-40B4-BE49-F238E27FC236}">
                <a16:creationId xmlns:a16="http://schemas.microsoft.com/office/drawing/2014/main" id="{19F7807A-D120-BD49-9CBD-9174F26D7982}"/>
              </a:ext>
            </a:extLst>
          </p:cNvPr>
          <p:cNvSpPr>
            <a:spLocks noGrp="1"/>
          </p:cNvSpPr>
          <p:nvPr>
            <p:ph type="body" sz="quarter" idx="15" hasCustomPrompt="1"/>
          </p:nvPr>
        </p:nvSpPr>
        <p:spPr>
          <a:xfrm>
            <a:off x="64008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4" name="Text Placeholder 5">
            <a:extLst>
              <a:ext uri="{FF2B5EF4-FFF2-40B4-BE49-F238E27FC236}">
                <a16:creationId xmlns:a16="http://schemas.microsoft.com/office/drawing/2014/main" id="{08ED17FC-CAF8-9A40-9A88-897DEF9CFEA0}"/>
              </a:ext>
            </a:extLst>
          </p:cNvPr>
          <p:cNvSpPr>
            <a:spLocks noGrp="1"/>
          </p:cNvSpPr>
          <p:nvPr>
            <p:ph type="body" sz="quarter" idx="16" hasCustomPrompt="1"/>
          </p:nvPr>
        </p:nvSpPr>
        <p:spPr>
          <a:xfrm>
            <a:off x="105156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5" name="Text Placeholder 5">
            <a:extLst>
              <a:ext uri="{FF2B5EF4-FFF2-40B4-BE49-F238E27FC236}">
                <a16:creationId xmlns:a16="http://schemas.microsoft.com/office/drawing/2014/main" id="{4A16FA60-8BA9-8B4A-86AA-F8336C26C78B}"/>
              </a:ext>
            </a:extLst>
          </p:cNvPr>
          <p:cNvSpPr>
            <a:spLocks noGrp="1"/>
          </p:cNvSpPr>
          <p:nvPr>
            <p:ph type="body" sz="quarter" idx="17" hasCustomPrompt="1"/>
          </p:nvPr>
        </p:nvSpPr>
        <p:spPr>
          <a:xfrm>
            <a:off x="105156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6" name="Slide Number Placeholder 3">
            <a:extLst>
              <a:ext uri="{FF2B5EF4-FFF2-40B4-BE49-F238E27FC236}">
                <a16:creationId xmlns:a16="http://schemas.microsoft.com/office/drawing/2014/main" id="{7DC2EC3E-C641-FD49-9F15-878B1AFFFD98}"/>
              </a:ext>
            </a:extLst>
          </p:cNvPr>
          <p:cNvSpPr>
            <a:spLocks noGrp="1"/>
          </p:cNvSpPr>
          <p:nvPr>
            <p:ph type="sldNum" sz="quarter" idx="18"/>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19" name="Title 1">
            <a:extLst>
              <a:ext uri="{FF2B5EF4-FFF2-40B4-BE49-F238E27FC236}">
                <a16:creationId xmlns:a16="http://schemas.microsoft.com/office/drawing/2014/main" id="{3648737A-DE0E-48DB-87F0-65418715CF88}"/>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21" name="Content Placeholder 13">
            <a:extLst>
              <a:ext uri="{FF2B5EF4-FFF2-40B4-BE49-F238E27FC236}">
                <a16:creationId xmlns:a16="http://schemas.microsoft.com/office/drawing/2014/main" id="{97DA340F-6103-4F2C-B3B8-8D8A524DC19C}"/>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Date Placeholder 1">
            <a:extLst>
              <a:ext uri="{FF2B5EF4-FFF2-40B4-BE49-F238E27FC236}">
                <a16:creationId xmlns:a16="http://schemas.microsoft.com/office/drawing/2014/main" id="{EE384947-F0AD-4E73-95AD-CAD4DEE446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1/2/2023</a:t>
            </a:fld>
            <a:endParaRPr lang="en-US" dirty="0"/>
          </a:p>
        </p:txBody>
      </p:sp>
      <p:sp>
        <p:nvSpPr>
          <p:cNvPr id="26" name="Footer Placeholder 2">
            <a:extLst>
              <a:ext uri="{FF2B5EF4-FFF2-40B4-BE49-F238E27FC236}">
                <a16:creationId xmlns:a16="http://schemas.microsoft.com/office/drawing/2014/main" id="{8259C4D6-850D-4393-9434-3F69451FBF8E}"/>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10932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Picture Grid with Subhea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26" name="Title 1">
            <a:extLst>
              <a:ext uri="{FF2B5EF4-FFF2-40B4-BE49-F238E27FC236}">
                <a16:creationId xmlns:a16="http://schemas.microsoft.com/office/drawing/2014/main" id="{BE0A6ECC-C9D0-4240-B978-69D09F2C9936}"/>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30" name="Date Placeholder 1">
            <a:extLst>
              <a:ext uri="{FF2B5EF4-FFF2-40B4-BE49-F238E27FC236}">
                <a16:creationId xmlns:a16="http://schemas.microsoft.com/office/drawing/2014/main" id="{E4CF0CE7-333F-4604-B518-6F7EE2AA82D5}"/>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1/2/2023</a:t>
            </a:fld>
            <a:endParaRPr lang="en-US" dirty="0"/>
          </a:p>
        </p:txBody>
      </p:sp>
      <p:sp>
        <p:nvSpPr>
          <p:cNvPr id="31" name="Footer Placeholder 2">
            <a:extLst>
              <a:ext uri="{FF2B5EF4-FFF2-40B4-BE49-F238E27FC236}">
                <a16:creationId xmlns:a16="http://schemas.microsoft.com/office/drawing/2014/main" id="{21303C4E-FB0C-4A46-BF34-C99D885AA3B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32" name="Content Placeholder 4">
            <a:extLst>
              <a:ext uri="{FF2B5EF4-FFF2-40B4-BE49-F238E27FC236}">
                <a16:creationId xmlns:a16="http://schemas.microsoft.com/office/drawing/2014/main" id="{C14080C3-5390-4F4E-9C88-2C080B5CE5D9}"/>
              </a:ext>
            </a:extLst>
          </p:cNvPr>
          <p:cNvSpPr>
            <a:spLocks noGrp="1"/>
          </p:cNvSpPr>
          <p:nvPr>
            <p:ph sz="quarter" idx="24"/>
          </p:nvPr>
        </p:nvSpPr>
        <p:spPr>
          <a:xfrm>
            <a:off x="1371600" y="2194560"/>
            <a:ext cx="12801600" cy="525886"/>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2950081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28" name="Date Placeholder 1">
            <a:extLst>
              <a:ext uri="{FF2B5EF4-FFF2-40B4-BE49-F238E27FC236}">
                <a16:creationId xmlns:a16="http://schemas.microsoft.com/office/drawing/2014/main" id="{68F188F7-153E-49D5-8DFC-19025204703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1/2/2023</a:t>
            </a:fld>
            <a:endParaRPr lang="en-US" dirty="0"/>
          </a:p>
        </p:txBody>
      </p:sp>
      <p:sp>
        <p:nvSpPr>
          <p:cNvPr id="29" name="Footer Placeholder 2">
            <a:extLst>
              <a:ext uri="{FF2B5EF4-FFF2-40B4-BE49-F238E27FC236}">
                <a16:creationId xmlns:a16="http://schemas.microsoft.com/office/drawing/2014/main" id="{578EF931-9BED-4D2C-8850-F588C3E36023}"/>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30" name="Title 1">
            <a:extLst>
              <a:ext uri="{FF2B5EF4-FFF2-40B4-BE49-F238E27FC236}">
                <a16:creationId xmlns:a16="http://schemas.microsoft.com/office/drawing/2014/main" id="{7B7AD090-7EA2-424E-A15B-B80A20326A1D}"/>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482923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Date Placeholder 1">
            <a:extLst>
              <a:ext uri="{FF2B5EF4-FFF2-40B4-BE49-F238E27FC236}">
                <a16:creationId xmlns:a16="http://schemas.microsoft.com/office/drawing/2014/main" id="{8F28E1ED-1888-403E-AAF0-8053EF9DF5E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1/2/2023</a:t>
            </a:fld>
            <a:endParaRPr lang="en-US" dirty="0"/>
          </a:p>
        </p:txBody>
      </p:sp>
      <p:sp>
        <p:nvSpPr>
          <p:cNvPr id="7" name="Footer Placeholder 2">
            <a:extLst>
              <a:ext uri="{FF2B5EF4-FFF2-40B4-BE49-F238E27FC236}">
                <a16:creationId xmlns:a16="http://schemas.microsoft.com/office/drawing/2014/main" id="{227E8059-8EC0-42A2-8A9E-251427CDC055}"/>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226914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Thank You / Conclusion">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chemeClr val="bg1"/>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TextBox 5">
            <a:extLst>
              <a:ext uri="{FF2B5EF4-FFF2-40B4-BE49-F238E27FC236}">
                <a16:creationId xmlns:a16="http://schemas.microsoft.com/office/drawing/2014/main" id="{D366D1A4-6DD7-B54C-AB7B-63074374BB93}"/>
              </a:ext>
            </a:extLst>
          </p:cNvPr>
          <p:cNvSpPr txBox="1"/>
          <p:nvPr userDrawn="1"/>
        </p:nvSpPr>
        <p:spPr>
          <a:xfrm>
            <a:off x="1371600" y="2057400"/>
            <a:ext cx="4572000" cy="5486400"/>
          </a:xfrm>
          <a:prstGeom prst="rect">
            <a:avLst/>
          </a:prstGeom>
          <a:noFill/>
        </p:spPr>
        <p:txBody>
          <a:bodyPr wrap="square" lIns="0" tIns="0" rIns="0" bIns="0" rtlCol="0" anchor="ctr" anchorCtr="0">
            <a:noAutofit/>
          </a:bodyPr>
          <a:lstStyle/>
          <a:p>
            <a:pPr>
              <a:lnSpc>
                <a:spcPct val="90000"/>
              </a:lnSpc>
            </a:pPr>
            <a:r>
              <a:rPr lang="en-US" sz="4800" b="1" dirty="0">
                <a:solidFill>
                  <a:schemeClr val="tx2"/>
                </a:solidFill>
                <a:latin typeface="Arial" panose="020B0604020202020204" pitchFamily="34" charset="0"/>
                <a:cs typeface="Arial" panose="020B0604020202020204" pitchFamily="34" charset="0"/>
              </a:rPr>
              <a:t>Thank you</a:t>
            </a:r>
          </a:p>
        </p:txBody>
      </p:sp>
      <p:sp>
        <p:nvSpPr>
          <p:cNvPr id="9" name="Footer Placeholder 2">
            <a:extLst>
              <a:ext uri="{FF2B5EF4-FFF2-40B4-BE49-F238E27FC236}">
                <a16:creationId xmlns:a16="http://schemas.microsoft.com/office/drawing/2014/main" id="{B62A8373-42F9-431F-865E-129CCA0046BE}"/>
              </a:ext>
            </a:extLst>
          </p:cNvPr>
          <p:cNvSpPr>
            <a:spLocks noGrp="1"/>
          </p:cNvSpPr>
          <p:nvPr>
            <p:ph type="ftr" sz="quarter" idx="3"/>
          </p:nvPr>
        </p:nvSpPr>
        <p:spPr>
          <a:xfrm>
            <a:off x="929247" y="7772400"/>
            <a:ext cx="5471554"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3241765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29221F-20F2-144C-A638-0A6C756C26C9}"/>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7588D28A-E737-5049-8A98-3AC3A6EA2CDB}"/>
              </a:ext>
            </a:extLst>
          </p:cNvPr>
          <p:cNvPicPr>
            <a:picLocks noChangeAspect="1"/>
          </p:cNvPicPr>
          <p:nvPr userDrawn="1"/>
        </p:nvPicPr>
        <p:blipFill>
          <a:blip r:embed="rId13"/>
          <a:stretch>
            <a:fillRect/>
          </a:stretch>
        </p:blipFill>
        <p:spPr>
          <a:xfrm>
            <a:off x="1371600" y="237744"/>
            <a:ext cx="1280160" cy="1249224"/>
          </a:xfrm>
          <a:prstGeom prst="rect">
            <a:avLst/>
          </a:prstGeom>
        </p:spPr>
      </p:pic>
      <p:sp>
        <p:nvSpPr>
          <p:cNvPr id="3" name="Footer Placeholder 2">
            <a:extLst>
              <a:ext uri="{FF2B5EF4-FFF2-40B4-BE49-F238E27FC236}">
                <a16:creationId xmlns:a16="http://schemas.microsoft.com/office/drawing/2014/main" id="{5EEAA279-64AD-4C24-987C-D056E5350C46}"/>
              </a:ext>
            </a:extLst>
          </p:cNvPr>
          <p:cNvSpPr>
            <a:spLocks noGrp="1"/>
          </p:cNvSpPr>
          <p:nvPr>
            <p:ph type="ftr" sz="quarter" idx="3"/>
          </p:nvPr>
        </p:nvSpPr>
        <p:spPr>
          <a:xfrm>
            <a:off x="1189037" y="762793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647107024"/>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gcims.atlassian.net/wiki/spaces/HOME/pages/190513175/Official+copy+of+the+proposal+FY21-23"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gcims.atlassian.net/wiki/spaces/HOME/pages/190447644/Project+Structure" TargetMode="External"/><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14.svg"/><Relationship Id="rId7" Type="http://schemas.openxmlformats.org/officeDocument/2006/relationships/image" Target="../media/image25.png"/><Relationship Id="rId12" Type="http://schemas.openxmlformats.org/officeDocument/2006/relationships/image" Target="../media/image30.svg"/><Relationship Id="rId17" Type="http://schemas.openxmlformats.org/officeDocument/2006/relationships/chart" Target="../charts/chart1.xml"/><Relationship Id="rId2" Type="http://schemas.openxmlformats.org/officeDocument/2006/relationships/image" Target="../media/image13.png"/><Relationship Id="rId16" Type="http://schemas.openxmlformats.org/officeDocument/2006/relationships/image" Target="../media/image34.svg"/><Relationship Id="rId1" Type="http://schemas.openxmlformats.org/officeDocument/2006/relationships/slideLayout" Target="../slideLayouts/slideLayout4.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sv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svg"/></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6.svg"/><Relationship Id="rId18" Type="http://schemas.openxmlformats.org/officeDocument/2006/relationships/chart" Target="../charts/chart3.xml"/><Relationship Id="rId3" Type="http://schemas.openxmlformats.org/officeDocument/2006/relationships/image" Target="../media/image14.svg"/><Relationship Id="rId7" Type="http://schemas.openxmlformats.org/officeDocument/2006/relationships/image" Target="../media/image28.svg"/><Relationship Id="rId12" Type="http://schemas.openxmlformats.org/officeDocument/2006/relationships/image" Target="../media/image35.png"/><Relationship Id="rId17" Type="http://schemas.openxmlformats.org/officeDocument/2006/relationships/chart" Target="../charts/chart2.xml"/><Relationship Id="rId2" Type="http://schemas.openxmlformats.org/officeDocument/2006/relationships/image" Target="../media/image13.png"/><Relationship Id="rId16" Type="http://schemas.openxmlformats.org/officeDocument/2006/relationships/image" Target="../media/image34.svg"/><Relationship Id="rId20" Type="http://schemas.openxmlformats.org/officeDocument/2006/relationships/chart" Target="../charts/chart5.xml"/><Relationship Id="rId1" Type="http://schemas.openxmlformats.org/officeDocument/2006/relationships/slideLayout" Target="../slideLayouts/slideLayout4.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4.svg"/><Relationship Id="rId15" Type="http://schemas.openxmlformats.org/officeDocument/2006/relationships/image" Target="../media/image33.png"/><Relationship Id="rId10" Type="http://schemas.openxmlformats.org/officeDocument/2006/relationships/image" Target="../media/image31.png"/><Relationship Id="rId19" Type="http://schemas.openxmlformats.org/officeDocument/2006/relationships/chart" Target="../charts/chart4.xml"/><Relationship Id="rId4" Type="http://schemas.openxmlformats.org/officeDocument/2006/relationships/image" Target="../media/image23.png"/><Relationship Id="rId9" Type="http://schemas.openxmlformats.org/officeDocument/2006/relationships/image" Target="../media/image30.svg"/><Relationship Id="rId14" Type="http://schemas.openxmlformats.org/officeDocument/2006/relationships/image" Target="../media/image22.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hyperlink" Target="https://jgcri.github.io/gcims_integration/index.html" TargetMode="External"/><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15.jpg"/></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hyperlink" Target="https://gcims.atlassian.net/wiki/spaces/HOME/pages/190513175/Official+copy+of+the+proposal+FY21-23" TargetMode="External"/><Relationship Id="rId2" Type="http://schemas.openxmlformats.org/officeDocument/2006/relationships/image" Target="../media/image2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D0D9-1CAC-4FBD-8120-CBD5A07EB995}"/>
              </a:ext>
            </a:extLst>
          </p:cNvPr>
          <p:cNvSpPr>
            <a:spLocks noGrp="1"/>
          </p:cNvSpPr>
          <p:nvPr>
            <p:ph type="ctrTitle"/>
          </p:nvPr>
        </p:nvSpPr>
        <p:spPr/>
        <p:txBody>
          <a:bodyPr/>
          <a:lstStyle/>
          <a:p>
            <a:r>
              <a:rPr lang="en-US" dirty="0"/>
              <a:t>GCIMS</a:t>
            </a:r>
            <a:br>
              <a:rPr lang="en-US" dirty="0"/>
            </a:br>
            <a:r>
              <a:rPr lang="en-US" dirty="0"/>
              <a:t>Integration</a:t>
            </a:r>
            <a:br>
              <a:rPr lang="en-US" dirty="0"/>
            </a:br>
            <a:r>
              <a:rPr lang="en-US" dirty="0"/>
              <a:t>Update</a:t>
            </a:r>
          </a:p>
        </p:txBody>
      </p:sp>
      <p:sp>
        <p:nvSpPr>
          <p:cNvPr id="4" name="Text Placeholder 3">
            <a:extLst>
              <a:ext uri="{FF2B5EF4-FFF2-40B4-BE49-F238E27FC236}">
                <a16:creationId xmlns:a16="http://schemas.microsoft.com/office/drawing/2014/main" id="{3C886310-1A8B-41C6-8ABF-4E949224625A}"/>
              </a:ext>
            </a:extLst>
          </p:cNvPr>
          <p:cNvSpPr>
            <a:spLocks noGrp="1"/>
          </p:cNvSpPr>
          <p:nvPr>
            <p:ph type="body" sz="quarter" idx="10"/>
          </p:nvPr>
        </p:nvSpPr>
        <p:spPr/>
        <p:txBody>
          <a:bodyPr/>
          <a:lstStyle/>
          <a:p>
            <a:r>
              <a:rPr lang="en-US" dirty="0"/>
              <a:t>Zarrar Khan</a:t>
            </a:r>
          </a:p>
        </p:txBody>
      </p:sp>
      <p:sp>
        <p:nvSpPr>
          <p:cNvPr id="5" name="Text Placeholder 4">
            <a:extLst>
              <a:ext uri="{FF2B5EF4-FFF2-40B4-BE49-F238E27FC236}">
                <a16:creationId xmlns:a16="http://schemas.microsoft.com/office/drawing/2014/main" id="{2599C3C0-764A-4145-9480-D79B28BB6551}"/>
              </a:ext>
            </a:extLst>
          </p:cNvPr>
          <p:cNvSpPr>
            <a:spLocks noGrp="1"/>
          </p:cNvSpPr>
          <p:nvPr>
            <p:ph type="body" sz="quarter" idx="11"/>
          </p:nvPr>
        </p:nvSpPr>
        <p:spPr/>
        <p:txBody>
          <a:bodyPr/>
          <a:lstStyle/>
          <a:p>
            <a:endParaRPr lang="en-US" dirty="0"/>
          </a:p>
        </p:txBody>
      </p:sp>
      <p:sp>
        <p:nvSpPr>
          <p:cNvPr id="6" name="Date Placeholder 5">
            <a:extLst>
              <a:ext uri="{FF2B5EF4-FFF2-40B4-BE49-F238E27FC236}">
                <a16:creationId xmlns:a16="http://schemas.microsoft.com/office/drawing/2014/main" id="{B8696A4F-5314-46CD-B205-CC2D44570D66}"/>
              </a:ext>
            </a:extLst>
          </p:cNvPr>
          <p:cNvSpPr>
            <a:spLocks noGrp="1"/>
          </p:cNvSpPr>
          <p:nvPr>
            <p:ph type="dt" sz="half" idx="2"/>
          </p:nvPr>
        </p:nvSpPr>
        <p:spPr/>
        <p:txBody>
          <a:bodyPr/>
          <a:lstStyle/>
          <a:p>
            <a:r>
              <a:rPr lang="en-US" dirty="0"/>
              <a:t>January 4, 2023</a:t>
            </a:r>
          </a:p>
        </p:txBody>
      </p:sp>
    </p:spTree>
    <p:extLst>
      <p:ext uri="{BB962C8B-B14F-4D97-AF65-F5344CB8AC3E}">
        <p14:creationId xmlns:p14="http://schemas.microsoft.com/office/powerpoint/2010/main" val="115215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61E7DF-2D5A-4EF0-9E9E-047227DE4DB5}"/>
              </a:ext>
            </a:extLst>
          </p:cNvPr>
          <p:cNvSpPr>
            <a:spLocks noGrp="1"/>
          </p:cNvSpPr>
          <p:nvPr>
            <p:ph type="sldNum" sz="quarter" idx="12"/>
          </p:nvPr>
        </p:nvSpPr>
        <p:spPr/>
        <p:txBody>
          <a:bodyPr/>
          <a:lstStyle/>
          <a:p>
            <a:fld id="{FE7A4BB3-E848-5A44-82DF-322201952CD8}" type="slidenum">
              <a:rPr lang="en-US" smtClean="0"/>
              <a:pPr/>
              <a:t>10</a:t>
            </a:fld>
            <a:endParaRPr lang="en-US" dirty="0"/>
          </a:p>
        </p:txBody>
      </p:sp>
      <p:sp>
        <p:nvSpPr>
          <p:cNvPr id="3" name="Title 2">
            <a:extLst>
              <a:ext uri="{FF2B5EF4-FFF2-40B4-BE49-F238E27FC236}">
                <a16:creationId xmlns:a16="http://schemas.microsoft.com/office/drawing/2014/main" id="{6D50AF6E-CF6A-429E-A4B2-32D2D767B73B}"/>
              </a:ext>
            </a:extLst>
          </p:cNvPr>
          <p:cNvSpPr>
            <a:spLocks noGrp="1"/>
          </p:cNvSpPr>
          <p:nvPr>
            <p:ph type="title"/>
          </p:nvPr>
        </p:nvSpPr>
        <p:spPr/>
        <p:txBody>
          <a:bodyPr anchor="ctr"/>
          <a:lstStyle/>
          <a:p>
            <a:r>
              <a:rPr lang="en-US" dirty="0"/>
              <a:t>Task 4.2 Description in Proposal</a:t>
            </a:r>
          </a:p>
        </p:txBody>
      </p:sp>
      <p:sp>
        <p:nvSpPr>
          <p:cNvPr id="7" name="TextBox 6">
            <a:extLst>
              <a:ext uri="{FF2B5EF4-FFF2-40B4-BE49-F238E27FC236}">
                <a16:creationId xmlns:a16="http://schemas.microsoft.com/office/drawing/2014/main" id="{5E427637-A6DC-4BFC-97B9-8C3D296EEE1A}"/>
              </a:ext>
            </a:extLst>
          </p:cNvPr>
          <p:cNvSpPr txBox="1"/>
          <p:nvPr/>
        </p:nvSpPr>
        <p:spPr>
          <a:xfrm>
            <a:off x="985901" y="7762889"/>
            <a:ext cx="13730437" cy="369332"/>
          </a:xfrm>
          <a:prstGeom prst="rect">
            <a:avLst/>
          </a:prstGeom>
          <a:noFill/>
        </p:spPr>
        <p:txBody>
          <a:bodyPr wrap="square">
            <a:spAutoFit/>
          </a:bodyPr>
          <a:lstStyle/>
          <a:p>
            <a:r>
              <a:rPr lang="en-US" sz="1800" dirty="0">
                <a:hlinkClick r:id="rId2"/>
              </a:rPr>
              <a:t>https://gcims.atlassian.net/wiki/spaces/HOME/pages/190513175/Official+copy+of+the+proposal+FY21-23</a:t>
            </a:r>
            <a:r>
              <a:rPr lang="en-US" sz="1800" dirty="0"/>
              <a:t> </a:t>
            </a:r>
          </a:p>
        </p:txBody>
      </p:sp>
      <p:sp>
        <p:nvSpPr>
          <p:cNvPr id="8" name="TextBox 7">
            <a:extLst>
              <a:ext uri="{FF2B5EF4-FFF2-40B4-BE49-F238E27FC236}">
                <a16:creationId xmlns:a16="http://schemas.microsoft.com/office/drawing/2014/main" id="{C9FF490D-5BFC-4E29-A6D0-C15697C4C50E}"/>
              </a:ext>
            </a:extLst>
          </p:cNvPr>
          <p:cNvSpPr txBox="1"/>
          <p:nvPr/>
        </p:nvSpPr>
        <p:spPr>
          <a:xfrm>
            <a:off x="1176071" y="1884079"/>
            <a:ext cx="12654882" cy="5708054"/>
          </a:xfrm>
          <a:prstGeom prst="rect">
            <a:avLst/>
          </a:prstGeom>
          <a:noFill/>
        </p:spPr>
        <p:txBody>
          <a:bodyPr wrap="square">
            <a:spAutoFit/>
          </a:bodyPr>
          <a:lstStyle/>
          <a:p>
            <a:r>
              <a:rPr lang="en-US" sz="1600" dirty="0"/>
              <a:t>The experiments proposed in this SFA require </a:t>
            </a:r>
            <a:r>
              <a:rPr lang="en-US" sz="1600" dirty="0">
                <a:solidFill>
                  <a:srgbClr val="FF0000"/>
                </a:solidFill>
              </a:rPr>
              <a:t>linking influences, responses, and feedbacks</a:t>
            </a:r>
            <a:r>
              <a:rPr lang="en-US" sz="1600" dirty="0"/>
              <a:t>. In GCIMS, the representation of these processes occurs in different models. For example, Hector and </a:t>
            </a:r>
            <a:r>
              <a:rPr lang="en-US" sz="1600" dirty="0" err="1"/>
              <a:t>fldgen</a:t>
            </a:r>
            <a:r>
              <a:rPr lang="en-US" sz="1600" dirty="0"/>
              <a:t> model climate-related influences, while Persephone and Xanthos calculate the effect of changes in climate on land productivity and water availability, respectively. GCAM models the responses to influences. Representing environmental feedbacks can require spatial disaggregation of outputs from GCAM via Tethys (water) and Demeter (land) and/or links back to Hector. In the previous phase of the SFA, we developed a tool, Cassandra, to facilitate linking between GCIMS components. However, this tool has only been successfully tested using our climate emulators in combination with Xanthos.</a:t>
            </a:r>
          </a:p>
          <a:p>
            <a:endParaRPr lang="en-US" sz="1600" dirty="0"/>
          </a:p>
          <a:p>
            <a:r>
              <a:rPr lang="en-US" sz="1600" dirty="0"/>
              <a:t>To facilitate the coupling required in the experiments described above, we need two separate but related efforts. </a:t>
            </a:r>
          </a:p>
          <a:p>
            <a:pPr marL="342900" indent="-342900">
              <a:buFont typeface="Arial" panose="020B0604020202020204" pitchFamily="34" charset="0"/>
              <a:buChar char="•"/>
            </a:pPr>
            <a:r>
              <a:rPr lang="en-US" sz="1600" dirty="0"/>
              <a:t>First, Cassandra will need to be extended to facilitate a </a:t>
            </a:r>
            <a:r>
              <a:rPr lang="en-US" sz="1600" dirty="0">
                <a:solidFill>
                  <a:srgbClr val="FF0000"/>
                </a:solidFill>
              </a:rPr>
              <a:t>variety of coupling options</a:t>
            </a:r>
            <a:r>
              <a:rPr lang="en-US" sz="1600" dirty="0"/>
              <a:t>,  including </a:t>
            </a:r>
            <a:r>
              <a:rPr lang="en-US" sz="1600" dirty="0">
                <a:solidFill>
                  <a:srgbClr val="FF0000"/>
                </a:solidFill>
              </a:rPr>
              <a:t>time step by time step transfer of data </a:t>
            </a:r>
            <a:r>
              <a:rPr lang="en-US" sz="1600" dirty="0"/>
              <a:t>from multiple modeling components. We will implement each model and tool within Cassandra and ensure compatibility with Cassandra’s requirements as described in Task 4.1. We will establish a standard testing process for all required Cassandra couplings. </a:t>
            </a:r>
          </a:p>
          <a:p>
            <a:pPr marL="342900" indent="-342900">
              <a:buFont typeface="Arial" panose="020B0604020202020204" pitchFamily="34" charset="0"/>
              <a:buChar char="•"/>
            </a:pPr>
            <a:r>
              <a:rPr lang="en-US" sz="1600" dirty="0"/>
              <a:t>Second, GCAM will need to be updated to facilitate coupling with other GCIMS components. Most of the models in GCIMS were developed in high-level languages such as R or Python. However, GCAM is written in C++. We will use frameworks, including `</a:t>
            </a:r>
            <a:r>
              <a:rPr lang="en-US" sz="1600" dirty="0" err="1"/>
              <a:t>Rcpp</a:t>
            </a:r>
            <a:r>
              <a:rPr lang="en-US" sz="1600" dirty="0"/>
              <a:t>` and `</a:t>
            </a:r>
            <a:r>
              <a:rPr lang="en-US" sz="1600" dirty="0" err="1"/>
              <a:t>Boost.python</a:t>
            </a:r>
            <a:r>
              <a:rPr lang="en-US" sz="1600" dirty="0"/>
              <a:t>`, to make the C++ code available directly from R and Python, respectively. In addition, we will provide an API for the other GCIMS components to update GCAM parameters or retrieve results throughout the model simulation period. In the previous phase of the SFA, we developed a generic API called GCAM-Fusion. Given GCAM’s object-oriented, hierarchical, and dynamically configured design, GCAM-Fusion is implemented as a query-based system. Thus, for users to update “power plant costs” or retrieve “land allocation,”  for example, they must know how to develop the specific query to access that information. This requires users to know where that data exists in GCAM, and as GCAM is further developed those queries may change. We will fill out a library of common queries that users can readily pick from and which we will maintain over time. As a result of this task, GCAM will be accessible from R and Python to couple to other models or for interactive use, and users will have a readily available set of predefined queries to get data in and out of GCAM. (GCAM-wrapper)</a:t>
            </a:r>
          </a:p>
        </p:txBody>
      </p:sp>
    </p:spTree>
    <p:extLst>
      <p:ext uri="{BB962C8B-B14F-4D97-AF65-F5344CB8AC3E}">
        <p14:creationId xmlns:p14="http://schemas.microsoft.com/office/powerpoint/2010/main" val="275252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61E7DF-2D5A-4EF0-9E9E-047227DE4DB5}"/>
              </a:ext>
            </a:extLst>
          </p:cNvPr>
          <p:cNvSpPr>
            <a:spLocks noGrp="1"/>
          </p:cNvSpPr>
          <p:nvPr>
            <p:ph type="sldNum" sz="quarter" idx="12"/>
          </p:nvPr>
        </p:nvSpPr>
        <p:spPr/>
        <p:txBody>
          <a:bodyPr/>
          <a:lstStyle/>
          <a:p>
            <a:fld id="{FE7A4BB3-E848-5A44-82DF-322201952CD8}" type="slidenum">
              <a:rPr lang="en-US" smtClean="0"/>
              <a:pPr/>
              <a:t>11</a:t>
            </a:fld>
            <a:endParaRPr lang="en-US" dirty="0"/>
          </a:p>
        </p:txBody>
      </p:sp>
      <p:sp>
        <p:nvSpPr>
          <p:cNvPr id="3" name="Title 2">
            <a:extLst>
              <a:ext uri="{FF2B5EF4-FFF2-40B4-BE49-F238E27FC236}">
                <a16:creationId xmlns:a16="http://schemas.microsoft.com/office/drawing/2014/main" id="{6D50AF6E-CF6A-429E-A4B2-32D2D767B73B}"/>
              </a:ext>
            </a:extLst>
          </p:cNvPr>
          <p:cNvSpPr>
            <a:spLocks noGrp="1"/>
          </p:cNvSpPr>
          <p:nvPr>
            <p:ph type="title"/>
          </p:nvPr>
        </p:nvSpPr>
        <p:spPr/>
        <p:txBody>
          <a:bodyPr anchor="ctr"/>
          <a:lstStyle/>
          <a:p>
            <a:r>
              <a:rPr lang="en-US" dirty="0"/>
              <a:t>Task 4.2 GCIMS Integration in overall framework</a:t>
            </a:r>
          </a:p>
        </p:txBody>
      </p:sp>
      <p:pic>
        <p:nvPicPr>
          <p:cNvPr id="9" name="Picture 8" descr="Calendar&#10;&#10;Description automatically generated">
            <a:extLst>
              <a:ext uri="{FF2B5EF4-FFF2-40B4-BE49-F238E27FC236}">
                <a16:creationId xmlns:a16="http://schemas.microsoft.com/office/drawing/2014/main" id="{5D6A38F7-A38D-4503-999D-3715EE789C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5620" y="1477344"/>
            <a:ext cx="8767928" cy="6262804"/>
          </a:xfrm>
          <a:prstGeom prst="rect">
            <a:avLst/>
          </a:prstGeom>
        </p:spPr>
      </p:pic>
      <p:sp>
        <p:nvSpPr>
          <p:cNvPr id="10" name="TextBox 9">
            <a:extLst>
              <a:ext uri="{FF2B5EF4-FFF2-40B4-BE49-F238E27FC236}">
                <a16:creationId xmlns:a16="http://schemas.microsoft.com/office/drawing/2014/main" id="{EFD0CEBF-B5D0-4002-91BC-724FE61CE3BA}"/>
              </a:ext>
            </a:extLst>
          </p:cNvPr>
          <p:cNvSpPr txBox="1"/>
          <p:nvPr/>
        </p:nvSpPr>
        <p:spPr>
          <a:xfrm>
            <a:off x="1023963" y="7772262"/>
            <a:ext cx="11949764" cy="350865"/>
          </a:xfrm>
          <a:prstGeom prst="rect">
            <a:avLst/>
          </a:prstGeom>
          <a:noFill/>
        </p:spPr>
        <p:txBody>
          <a:bodyPr wrap="square">
            <a:spAutoFit/>
          </a:bodyPr>
          <a:lstStyle/>
          <a:p>
            <a:r>
              <a:rPr lang="en-US" sz="1680" dirty="0">
                <a:hlinkClick r:id="rId3"/>
              </a:rPr>
              <a:t>https://gcims.atlassian.net/wiki/spaces/HOME/pages/190447644/Project+Structure</a:t>
            </a:r>
            <a:r>
              <a:rPr lang="en-US" sz="1680" dirty="0"/>
              <a:t> </a:t>
            </a:r>
          </a:p>
        </p:txBody>
      </p:sp>
      <p:sp>
        <p:nvSpPr>
          <p:cNvPr id="11" name="Rectangle 10">
            <a:extLst>
              <a:ext uri="{FF2B5EF4-FFF2-40B4-BE49-F238E27FC236}">
                <a16:creationId xmlns:a16="http://schemas.microsoft.com/office/drawing/2014/main" id="{B70EC2C8-E057-436C-8394-212E8CFC43FC}"/>
              </a:ext>
            </a:extLst>
          </p:cNvPr>
          <p:cNvSpPr/>
          <p:nvPr/>
        </p:nvSpPr>
        <p:spPr>
          <a:xfrm>
            <a:off x="5728970" y="5845697"/>
            <a:ext cx="2099875" cy="784457"/>
          </a:xfrm>
          <a:prstGeom prst="rect">
            <a:avLst/>
          </a:prstGeom>
          <a:noFill/>
          <a:ln w="635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a:p>
        </p:txBody>
      </p:sp>
    </p:spTree>
    <p:extLst>
      <p:ext uri="{BB962C8B-B14F-4D97-AF65-F5344CB8AC3E}">
        <p14:creationId xmlns:p14="http://schemas.microsoft.com/office/powerpoint/2010/main" val="1104896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3B7A40-1CA8-486F-BC3D-6989E8BA44FD}"/>
              </a:ext>
            </a:extLst>
          </p:cNvPr>
          <p:cNvSpPr>
            <a:spLocks noGrp="1"/>
          </p:cNvSpPr>
          <p:nvPr>
            <p:ph type="sldNum" sz="quarter" idx="12"/>
          </p:nvPr>
        </p:nvSpPr>
        <p:spPr/>
        <p:txBody>
          <a:bodyPr/>
          <a:lstStyle/>
          <a:p>
            <a:fld id="{FE7A4BB3-E848-5A44-82DF-322201952CD8}" type="slidenum">
              <a:rPr lang="en-US" smtClean="0"/>
              <a:pPr/>
              <a:t>12</a:t>
            </a:fld>
            <a:endParaRPr lang="en-US" dirty="0"/>
          </a:p>
        </p:txBody>
      </p:sp>
      <p:sp>
        <p:nvSpPr>
          <p:cNvPr id="3" name="Title 2">
            <a:extLst>
              <a:ext uri="{FF2B5EF4-FFF2-40B4-BE49-F238E27FC236}">
                <a16:creationId xmlns:a16="http://schemas.microsoft.com/office/drawing/2014/main" id="{B1511D06-4AA5-41C8-9BF8-956FB3E05379}"/>
              </a:ext>
            </a:extLst>
          </p:cNvPr>
          <p:cNvSpPr>
            <a:spLocks noGrp="1"/>
          </p:cNvSpPr>
          <p:nvPr>
            <p:ph type="title"/>
          </p:nvPr>
        </p:nvSpPr>
        <p:spPr/>
        <p:txBody>
          <a:bodyPr anchor="ctr"/>
          <a:lstStyle/>
          <a:p>
            <a:r>
              <a:rPr lang="en-US" dirty="0"/>
              <a:t>GCIMS Integration - Motivation</a:t>
            </a:r>
          </a:p>
        </p:txBody>
      </p:sp>
      <p:sp>
        <p:nvSpPr>
          <p:cNvPr id="6" name="Content Placeholder 2">
            <a:extLst>
              <a:ext uri="{FF2B5EF4-FFF2-40B4-BE49-F238E27FC236}">
                <a16:creationId xmlns:a16="http://schemas.microsoft.com/office/drawing/2014/main" id="{CAE027CE-247E-472C-A766-AADD36E47A2D}"/>
              </a:ext>
            </a:extLst>
          </p:cNvPr>
          <p:cNvSpPr txBox="1">
            <a:spLocks/>
          </p:cNvSpPr>
          <p:nvPr/>
        </p:nvSpPr>
        <p:spPr>
          <a:xfrm>
            <a:off x="1417638" y="1709738"/>
            <a:ext cx="13212762" cy="6269037"/>
          </a:xfrm>
        </p:spPr>
        <p:txBody>
          <a:bodyPr>
            <a:normAutofit fontScale="70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b="1">
                <a:solidFill>
                  <a:srgbClr val="FF0000"/>
                </a:solidFill>
              </a:rPr>
              <a:t>Selective Interoperability: </a:t>
            </a:r>
            <a:r>
              <a:rPr lang="en-US"/>
              <a:t>Coordinate efforts to push our models into selective interoperability (not an über model, but more of a choose your own adventure) on demand for research needs</a:t>
            </a:r>
          </a:p>
          <a:p>
            <a:r>
              <a:rPr lang="en-US" b="1">
                <a:solidFill>
                  <a:srgbClr val="FF0000"/>
                </a:solidFill>
              </a:rPr>
              <a:t>gcamwrapper: </a:t>
            </a:r>
            <a:r>
              <a:rPr lang="en-US"/>
              <a:t>Getting gcamwrapper production ready as it will be the hub to interact with GCAM</a:t>
            </a:r>
          </a:p>
          <a:p>
            <a:r>
              <a:rPr lang="en-US" b="1">
                <a:solidFill>
                  <a:srgbClr val="FF0000"/>
                </a:solidFill>
              </a:rPr>
              <a:t>Expand component library: </a:t>
            </a:r>
            <a:r>
              <a:rPr lang="en-US"/>
              <a:t>Expand the current component library to be more granular (this transitions our workflows into reusable, bite sized pieces that can be shared and promote robust test suites can be built for centrally) – Actively find and avoid Redundancy.</a:t>
            </a:r>
          </a:p>
          <a:p>
            <a:r>
              <a:rPr lang="en-US" b="1">
                <a:solidFill>
                  <a:srgbClr val="FF0000"/>
                </a:solidFill>
              </a:rPr>
              <a:t>Fluid multi-model integration: </a:t>
            </a:r>
            <a:r>
              <a:rPr lang="en-US"/>
              <a:t>Highly coordinated, highly automated, high communication, integration across the board for all of our modeling components (hector, xanthos, GCAM, demeter, etc.)</a:t>
            </a:r>
          </a:p>
          <a:p>
            <a:r>
              <a:rPr lang="en-US" b="1">
                <a:solidFill>
                  <a:srgbClr val="FF0000"/>
                </a:solidFill>
              </a:rPr>
              <a:t>Redeployable/Scalable Space: </a:t>
            </a:r>
            <a:r>
              <a:rPr lang="en-US"/>
              <a:t>Moving our integration into redeployable and scalable space so we can push our experiments to cloud compute platforms if need be</a:t>
            </a:r>
          </a:p>
          <a:p>
            <a:r>
              <a:rPr lang="en-US" b="1">
                <a:solidFill>
                  <a:srgbClr val="FF0000"/>
                </a:solidFill>
              </a:rPr>
              <a:t>Education/Useability/Transparency: </a:t>
            </a:r>
            <a:r>
              <a:rPr lang="en-US"/>
              <a:t>Empower people to use our tools and extract insights that matter</a:t>
            </a:r>
          </a:p>
          <a:p>
            <a:r>
              <a:rPr lang="en-US" b="1">
                <a:solidFill>
                  <a:srgbClr val="FF0000"/>
                </a:solidFill>
              </a:rPr>
              <a:t>Pilot-tests/Indicators: </a:t>
            </a:r>
            <a:r>
              <a:rPr lang="en-US"/>
              <a:t>Working with other experiments to identify key metrics and indicators that are meaningful and get buy-in using small pilot projects to demonstrate capabilities</a:t>
            </a:r>
            <a:endParaRPr lang="en-US" dirty="0"/>
          </a:p>
        </p:txBody>
      </p:sp>
    </p:spTree>
    <p:extLst>
      <p:ext uri="{BB962C8B-B14F-4D97-AF65-F5344CB8AC3E}">
        <p14:creationId xmlns:p14="http://schemas.microsoft.com/office/powerpoint/2010/main" val="2845197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3B7A40-1CA8-486F-BC3D-6989E8BA44FD}"/>
              </a:ext>
            </a:extLst>
          </p:cNvPr>
          <p:cNvSpPr>
            <a:spLocks noGrp="1"/>
          </p:cNvSpPr>
          <p:nvPr>
            <p:ph type="sldNum" sz="quarter" idx="12"/>
          </p:nvPr>
        </p:nvSpPr>
        <p:spPr/>
        <p:txBody>
          <a:bodyPr/>
          <a:lstStyle/>
          <a:p>
            <a:fld id="{FE7A4BB3-E848-5A44-82DF-322201952CD8}" type="slidenum">
              <a:rPr lang="en-US" smtClean="0"/>
              <a:pPr/>
              <a:t>13</a:t>
            </a:fld>
            <a:endParaRPr lang="en-US" dirty="0"/>
          </a:p>
        </p:txBody>
      </p:sp>
      <p:sp>
        <p:nvSpPr>
          <p:cNvPr id="3" name="Title 2">
            <a:extLst>
              <a:ext uri="{FF2B5EF4-FFF2-40B4-BE49-F238E27FC236}">
                <a16:creationId xmlns:a16="http://schemas.microsoft.com/office/drawing/2014/main" id="{B1511D06-4AA5-41C8-9BF8-956FB3E05379}"/>
              </a:ext>
            </a:extLst>
          </p:cNvPr>
          <p:cNvSpPr>
            <a:spLocks noGrp="1"/>
          </p:cNvSpPr>
          <p:nvPr>
            <p:ph type="title"/>
          </p:nvPr>
        </p:nvSpPr>
        <p:spPr/>
        <p:txBody>
          <a:bodyPr anchor="ctr"/>
          <a:lstStyle/>
          <a:p>
            <a:r>
              <a:rPr lang="en-US" dirty="0"/>
              <a:t>GCIMS Integration - Plan</a:t>
            </a:r>
          </a:p>
        </p:txBody>
      </p:sp>
      <p:sp>
        <p:nvSpPr>
          <p:cNvPr id="5" name="Content Placeholder 2">
            <a:extLst>
              <a:ext uri="{FF2B5EF4-FFF2-40B4-BE49-F238E27FC236}">
                <a16:creationId xmlns:a16="http://schemas.microsoft.com/office/drawing/2014/main" id="{8A62CF06-3D96-4654-B941-0DEA1A4E0185}"/>
              </a:ext>
            </a:extLst>
          </p:cNvPr>
          <p:cNvSpPr txBox="1">
            <a:spLocks/>
          </p:cNvSpPr>
          <p:nvPr/>
        </p:nvSpPr>
        <p:spPr>
          <a:xfrm>
            <a:off x="1600200" y="2298700"/>
            <a:ext cx="12617450" cy="5735638"/>
          </a:xfrm>
        </p:spPr>
        <p:txBody>
          <a:bodyPr vert="horz" lIns="109728" tIns="54864" rIns="109728" bIns="54864"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sz="2640" b="1">
                <a:solidFill>
                  <a:srgbClr val="FF0000"/>
                </a:solidFill>
              </a:rPr>
              <a:t>Software Map: </a:t>
            </a:r>
            <a:r>
              <a:rPr lang="en-US" sz="2640"/>
              <a:t>Track models and packages and interconnections</a:t>
            </a:r>
          </a:p>
          <a:p>
            <a:r>
              <a:rPr lang="en-US" sz="2640" b="1">
                <a:solidFill>
                  <a:srgbClr val="FF0000"/>
                </a:solidFill>
              </a:rPr>
              <a:t>Standards: </a:t>
            </a:r>
            <a:r>
              <a:rPr lang="en-US" sz="2640"/>
              <a:t>Optimize efficient storage and I/O, pypackageutils, rpackageutils</a:t>
            </a:r>
          </a:p>
          <a:p>
            <a:r>
              <a:rPr lang="en-US" sz="2640" b="1">
                <a:solidFill>
                  <a:srgbClr val="FF0000"/>
                </a:solidFill>
              </a:rPr>
              <a:t>Workflows: </a:t>
            </a:r>
            <a:r>
              <a:rPr lang="en-US" sz="2640"/>
              <a:t>Containerization Orchestration, Robustness, Scalability, CI/CD</a:t>
            </a:r>
          </a:p>
          <a:p>
            <a:r>
              <a:rPr lang="en-US" sz="2640" b="1">
                <a:solidFill>
                  <a:srgbClr val="FF0000"/>
                </a:solidFill>
              </a:rPr>
              <a:t>Feedbacks Architecture: </a:t>
            </a:r>
            <a:r>
              <a:rPr lang="en-US" sz="2640"/>
              <a:t>gcamwrapper, gcimswrapper</a:t>
            </a:r>
          </a:p>
          <a:p>
            <a:r>
              <a:rPr lang="en-US" sz="2640" b="1">
                <a:solidFill>
                  <a:srgbClr val="FF0000"/>
                </a:solidFill>
              </a:rPr>
              <a:t>Data Management: </a:t>
            </a:r>
            <a:r>
              <a:rPr lang="en-US" sz="2640"/>
              <a:t>Central, traceable, provenance, QC/QA’d integrated with CI/CD</a:t>
            </a:r>
          </a:p>
          <a:p>
            <a:r>
              <a:rPr lang="en-US" sz="2640" b="1">
                <a:solidFill>
                  <a:srgbClr val="FF0000"/>
                </a:solidFill>
              </a:rPr>
              <a:t>Visual Anlaytics: </a:t>
            </a:r>
            <a:r>
              <a:rPr lang="en-US" sz="2640"/>
              <a:t>Share, Track, Diagnose, Indicators, Impact Metrics</a:t>
            </a:r>
            <a:endParaRPr lang="en-US" sz="2640" dirty="0"/>
          </a:p>
        </p:txBody>
      </p:sp>
    </p:spTree>
    <p:extLst>
      <p:ext uri="{BB962C8B-B14F-4D97-AF65-F5344CB8AC3E}">
        <p14:creationId xmlns:p14="http://schemas.microsoft.com/office/powerpoint/2010/main" val="4121017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AF36C3-773A-4B69-98D5-F00E67750306}"/>
              </a:ext>
            </a:extLst>
          </p:cNvPr>
          <p:cNvSpPr>
            <a:spLocks noGrp="1"/>
          </p:cNvSpPr>
          <p:nvPr>
            <p:ph type="sldNum" sz="quarter" idx="12"/>
          </p:nvPr>
        </p:nvSpPr>
        <p:spPr/>
        <p:txBody>
          <a:bodyPr/>
          <a:lstStyle/>
          <a:p>
            <a:fld id="{FE7A4BB3-E848-5A44-82DF-322201952CD8}" type="slidenum">
              <a:rPr lang="en-US" smtClean="0"/>
              <a:pPr/>
              <a:t>14</a:t>
            </a:fld>
            <a:endParaRPr lang="en-US" dirty="0"/>
          </a:p>
        </p:txBody>
      </p:sp>
      <p:sp>
        <p:nvSpPr>
          <p:cNvPr id="3" name="Title 2">
            <a:extLst>
              <a:ext uri="{FF2B5EF4-FFF2-40B4-BE49-F238E27FC236}">
                <a16:creationId xmlns:a16="http://schemas.microsoft.com/office/drawing/2014/main" id="{378036A2-08A7-4408-84F4-AA61AA1B9F07}"/>
              </a:ext>
            </a:extLst>
          </p:cNvPr>
          <p:cNvSpPr>
            <a:spLocks noGrp="1"/>
          </p:cNvSpPr>
          <p:nvPr>
            <p:ph type="title"/>
          </p:nvPr>
        </p:nvSpPr>
        <p:spPr/>
        <p:txBody>
          <a:bodyPr anchor="ctr"/>
          <a:lstStyle/>
          <a:p>
            <a:r>
              <a:rPr lang="en-US" dirty="0"/>
              <a:t>Visualize: Share what we did</a:t>
            </a:r>
          </a:p>
        </p:txBody>
      </p:sp>
      <p:pic>
        <p:nvPicPr>
          <p:cNvPr id="7" name="Graphic 6" descr="Bar chart with solid fill">
            <a:extLst>
              <a:ext uri="{FF2B5EF4-FFF2-40B4-BE49-F238E27FC236}">
                <a16:creationId xmlns:a16="http://schemas.microsoft.com/office/drawing/2014/main" id="{6E23F12E-FE2D-4B97-91B9-19367802EA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306507" y="469222"/>
            <a:ext cx="914400" cy="914400"/>
          </a:xfrm>
          <a:prstGeom prst="rect">
            <a:avLst/>
          </a:prstGeom>
        </p:spPr>
      </p:pic>
      <p:sp>
        <p:nvSpPr>
          <p:cNvPr id="8" name="Rectangle: Rounded Corners 7">
            <a:extLst>
              <a:ext uri="{FF2B5EF4-FFF2-40B4-BE49-F238E27FC236}">
                <a16:creationId xmlns:a16="http://schemas.microsoft.com/office/drawing/2014/main" id="{254761D1-7BD6-4E60-89CB-ABE49E0A03CA}"/>
              </a:ext>
            </a:extLst>
          </p:cNvPr>
          <p:cNvSpPr/>
          <p:nvPr/>
        </p:nvSpPr>
        <p:spPr>
          <a:xfrm>
            <a:off x="2107163" y="1774110"/>
            <a:ext cx="11471988" cy="6134877"/>
          </a:xfrm>
          <a:prstGeom prst="roundRect">
            <a:avLst>
              <a:gd name="adj" fmla="val 1154"/>
            </a:avLst>
          </a:prstGeom>
          <a:solidFill>
            <a:sysClr val="windowText" lastClr="000000">
              <a:lumMod val="85000"/>
              <a:lumOff val="15000"/>
            </a:sysClr>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44D7C732-509F-4538-8C80-FA36F59148B6}"/>
              </a:ext>
            </a:extLst>
          </p:cNvPr>
          <p:cNvGrpSpPr/>
          <p:nvPr/>
        </p:nvGrpSpPr>
        <p:grpSpPr>
          <a:xfrm>
            <a:off x="6338596" y="3169036"/>
            <a:ext cx="7058608" cy="4530011"/>
            <a:chOff x="3937518" y="1380930"/>
            <a:chExt cx="7707086" cy="4949889"/>
          </a:xfrm>
        </p:grpSpPr>
        <p:sp>
          <p:nvSpPr>
            <p:cNvPr id="10" name="Rectangle: Rounded Corners 9">
              <a:extLst>
                <a:ext uri="{FF2B5EF4-FFF2-40B4-BE49-F238E27FC236}">
                  <a16:creationId xmlns:a16="http://schemas.microsoft.com/office/drawing/2014/main" id="{422AA18E-F3EA-4770-8E8A-22D951023C52}"/>
                </a:ext>
              </a:extLst>
            </p:cNvPr>
            <p:cNvSpPr/>
            <p:nvPr/>
          </p:nvSpPr>
          <p:spPr>
            <a:xfrm>
              <a:off x="3937518" y="1380930"/>
              <a:ext cx="7707086" cy="4949889"/>
            </a:xfrm>
            <a:prstGeom prst="roundRect">
              <a:avLst>
                <a:gd name="adj" fmla="val 4510"/>
              </a:avLst>
            </a:prstGeom>
            <a:solidFill>
              <a:sysClr val="windowText" lastClr="000000">
                <a:lumMod val="75000"/>
                <a:lumOff val="25000"/>
              </a:sysClr>
            </a:solidFill>
            <a:ln w="12700" cap="flat" cmpd="sng" algn="ctr">
              <a:solidFill>
                <a:srgbClr val="FFC000">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73459868-D147-4038-A8A5-66653012F72A}"/>
                </a:ext>
              </a:extLst>
            </p:cNvPr>
            <p:cNvPicPr>
              <a:picLocks noChangeAspect="1"/>
            </p:cNvPicPr>
            <p:nvPr/>
          </p:nvPicPr>
          <p:blipFill>
            <a:blip r:embed="rId4"/>
            <a:stretch>
              <a:fillRect/>
            </a:stretch>
          </p:blipFill>
          <p:spPr>
            <a:xfrm>
              <a:off x="4048483" y="1488233"/>
              <a:ext cx="7563464" cy="4775418"/>
            </a:xfrm>
            <a:prstGeom prst="rect">
              <a:avLst/>
            </a:prstGeom>
          </p:spPr>
        </p:pic>
      </p:grpSp>
      <p:sp>
        <p:nvSpPr>
          <p:cNvPr id="12" name="TextBox 11">
            <a:extLst>
              <a:ext uri="{FF2B5EF4-FFF2-40B4-BE49-F238E27FC236}">
                <a16:creationId xmlns:a16="http://schemas.microsoft.com/office/drawing/2014/main" id="{D438321B-F689-4A90-AF5E-E3DAA49B2E5D}"/>
              </a:ext>
            </a:extLst>
          </p:cNvPr>
          <p:cNvSpPr txBox="1"/>
          <p:nvPr/>
        </p:nvSpPr>
        <p:spPr>
          <a:xfrm>
            <a:off x="2177143" y="1839423"/>
            <a:ext cx="1373133" cy="369332"/>
          </a:xfrm>
          <a:prstGeom prst="rect">
            <a:avLst/>
          </a:prstGeom>
          <a:noFill/>
        </p:spPr>
        <p:txBody>
          <a:bodyPr wrap="none" rtlCol="0">
            <a:spAutoFit/>
          </a:bodyPr>
          <a:lstStyle/>
          <a:p>
            <a:pPr defTabSz="914400"/>
            <a:r>
              <a:rPr lang="en-US" sz="1800" dirty="0">
                <a:solidFill>
                  <a:srgbClr val="FFC000">
                    <a:lumMod val="75000"/>
                  </a:srgbClr>
                </a:solidFill>
                <a:latin typeface="Arial Black" panose="020B0A04020102020204" pitchFamily="34" charset="0"/>
              </a:rPr>
              <a:t>Foresight</a:t>
            </a:r>
          </a:p>
        </p:txBody>
      </p:sp>
      <p:cxnSp>
        <p:nvCxnSpPr>
          <p:cNvPr id="13" name="Straight Connector 12">
            <a:extLst>
              <a:ext uri="{FF2B5EF4-FFF2-40B4-BE49-F238E27FC236}">
                <a16:creationId xmlns:a16="http://schemas.microsoft.com/office/drawing/2014/main" id="{DBE2B461-E37B-4F12-AAB8-E123493AB4E4}"/>
              </a:ext>
            </a:extLst>
          </p:cNvPr>
          <p:cNvCxnSpPr/>
          <p:nvPr/>
        </p:nvCxnSpPr>
        <p:spPr>
          <a:xfrm>
            <a:off x="2177143" y="2268632"/>
            <a:ext cx="11290041" cy="0"/>
          </a:xfrm>
          <a:prstGeom prst="line">
            <a:avLst/>
          </a:prstGeom>
          <a:noFill/>
          <a:ln w="6350" cap="flat" cmpd="sng" algn="ctr">
            <a:solidFill>
              <a:srgbClr val="FFC000">
                <a:lumMod val="75000"/>
              </a:srgbClr>
            </a:solidFill>
            <a:prstDash val="solid"/>
            <a:miter lim="800000"/>
          </a:ln>
          <a:effectLst/>
        </p:spPr>
      </p:cxnSp>
      <p:sp>
        <p:nvSpPr>
          <p:cNvPr id="14" name="Rectangle: Rounded Corners 13">
            <a:extLst>
              <a:ext uri="{FF2B5EF4-FFF2-40B4-BE49-F238E27FC236}">
                <a16:creationId xmlns:a16="http://schemas.microsoft.com/office/drawing/2014/main" id="{364EF4E4-96E3-4824-8CAB-A6A2CB79759A}"/>
              </a:ext>
            </a:extLst>
          </p:cNvPr>
          <p:cNvSpPr/>
          <p:nvPr/>
        </p:nvSpPr>
        <p:spPr>
          <a:xfrm>
            <a:off x="2107163" y="1838672"/>
            <a:ext cx="11471988" cy="350667"/>
          </a:xfrm>
          <a:prstGeom prst="round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C000">
                    <a:lumMod val="75000"/>
                  </a:srgbClr>
                </a:solidFill>
                <a:effectLst/>
                <a:uLnTx/>
                <a:uFillTx/>
                <a:latin typeface="Calibri" panose="020F0502020204030204"/>
                <a:ea typeface="+mn-ea"/>
                <a:cs typeface="+mn-cs"/>
              </a:rPr>
              <a:t>Focus</a:t>
            </a:r>
            <a:r>
              <a:rPr kumimoji="0" lang="en-US" sz="18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      </a:t>
            </a:r>
            <a:r>
              <a:rPr kumimoji="0" lang="en-US" sz="1800" b="0" i="0" u="none" strike="noStrike" kern="0" cap="none" spc="0" normalizeH="0" baseline="0" noProof="0" dirty="0">
                <a:ln>
                  <a:noFill/>
                </a:ln>
                <a:solidFill>
                  <a:prstClr val="black">
                    <a:lumMod val="50000"/>
                    <a:lumOff val="50000"/>
                  </a:prstClr>
                </a:solidFill>
                <a:effectLst/>
                <a:uLnTx/>
                <a:uFillTx/>
                <a:latin typeface="Calibri" panose="020F0502020204030204"/>
                <a:ea typeface="+mn-ea"/>
                <a:cs typeface="+mn-cs"/>
              </a:rPr>
              <a:t>Multi</a:t>
            </a:r>
          </a:p>
        </p:txBody>
      </p:sp>
      <p:pic>
        <p:nvPicPr>
          <p:cNvPr id="15" name="Graphic 14" descr="Question Mark with solid fill">
            <a:extLst>
              <a:ext uri="{FF2B5EF4-FFF2-40B4-BE49-F238E27FC236}">
                <a16:creationId xmlns:a16="http://schemas.microsoft.com/office/drawing/2014/main" id="{5FB5EF64-FFAD-4142-802D-29B8FEA5A0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148389" y="1854607"/>
            <a:ext cx="318795" cy="318795"/>
          </a:xfrm>
          <a:prstGeom prst="rect">
            <a:avLst/>
          </a:prstGeom>
        </p:spPr>
      </p:pic>
      <p:sp>
        <p:nvSpPr>
          <p:cNvPr id="16" name="Rectangle: Rounded Corners 15">
            <a:extLst>
              <a:ext uri="{FF2B5EF4-FFF2-40B4-BE49-F238E27FC236}">
                <a16:creationId xmlns:a16="http://schemas.microsoft.com/office/drawing/2014/main" id="{4C1C95F8-4292-45C1-B421-D47B8ED46BA8}"/>
              </a:ext>
            </a:extLst>
          </p:cNvPr>
          <p:cNvSpPr/>
          <p:nvPr/>
        </p:nvSpPr>
        <p:spPr>
          <a:xfrm>
            <a:off x="2299995" y="3169037"/>
            <a:ext cx="3740021" cy="2243240"/>
          </a:xfrm>
          <a:prstGeom prst="roundRect">
            <a:avLst>
              <a:gd name="adj" fmla="val 4510"/>
            </a:avLst>
          </a:prstGeom>
          <a:solidFill>
            <a:sysClr val="windowText" lastClr="000000">
              <a:lumMod val="75000"/>
              <a:lumOff val="25000"/>
            </a:sysClr>
          </a:solidFill>
          <a:ln w="12700" cap="flat" cmpd="sng" algn="ctr">
            <a:solidFill>
              <a:srgbClr val="FFC000">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 name="Rectangle: Rounded Corners 16">
            <a:extLst>
              <a:ext uri="{FF2B5EF4-FFF2-40B4-BE49-F238E27FC236}">
                <a16:creationId xmlns:a16="http://schemas.microsoft.com/office/drawing/2014/main" id="{ACFB4FC3-19D6-4B1F-999E-8A065C22B3BD}"/>
              </a:ext>
            </a:extLst>
          </p:cNvPr>
          <p:cNvSpPr/>
          <p:nvPr/>
        </p:nvSpPr>
        <p:spPr>
          <a:xfrm>
            <a:off x="2299994" y="5622216"/>
            <a:ext cx="3740021" cy="2076832"/>
          </a:xfrm>
          <a:prstGeom prst="roundRect">
            <a:avLst>
              <a:gd name="adj" fmla="val 4510"/>
            </a:avLst>
          </a:prstGeom>
          <a:solidFill>
            <a:sysClr val="windowText" lastClr="000000">
              <a:lumMod val="75000"/>
              <a:lumOff val="25000"/>
            </a:sysClr>
          </a:solidFill>
          <a:ln w="12700" cap="flat" cmpd="sng" algn="ctr">
            <a:solidFill>
              <a:srgbClr val="FFC000">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8" name="Picture 2" descr="Dark Theme Support | Charts4PHP - Free PHP Chart &amp; Graph">
            <a:extLst>
              <a:ext uri="{FF2B5EF4-FFF2-40B4-BE49-F238E27FC236}">
                <a16:creationId xmlns:a16="http://schemas.microsoft.com/office/drawing/2014/main" id="{D60422BD-9976-461B-BAF2-5CBD34CC852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1885"/>
          <a:stretch/>
        </p:blipFill>
        <p:spPr bwMode="auto">
          <a:xfrm>
            <a:off x="2329906" y="3229685"/>
            <a:ext cx="3669332" cy="212738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Bootstrap Admin Templates with Dark Dashboard - Ekan Admin">
            <a:extLst>
              <a:ext uri="{FF2B5EF4-FFF2-40B4-BE49-F238E27FC236}">
                <a16:creationId xmlns:a16="http://schemas.microsoft.com/office/drawing/2014/main" id="{3C271C73-9F04-4E5C-81DD-2520B80CFB4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3668" t="42585" r="3540" b="29796"/>
          <a:stretch/>
        </p:blipFill>
        <p:spPr bwMode="auto">
          <a:xfrm rot="5400000">
            <a:off x="3189935" y="4828277"/>
            <a:ext cx="1949273" cy="3669332"/>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Single gear with solid fill">
            <a:extLst>
              <a:ext uri="{FF2B5EF4-FFF2-40B4-BE49-F238E27FC236}">
                <a16:creationId xmlns:a16="http://schemas.microsoft.com/office/drawing/2014/main" id="{98A15FA4-735F-4861-A37F-CF1DFBA2B3F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723323" y="1811556"/>
            <a:ext cx="425066" cy="425066"/>
          </a:xfrm>
          <a:prstGeom prst="rect">
            <a:avLst/>
          </a:prstGeom>
        </p:spPr>
      </p:pic>
      <p:pic>
        <p:nvPicPr>
          <p:cNvPr id="21" name="Graphic 20" descr="Download from cloud with solid fill">
            <a:extLst>
              <a:ext uri="{FF2B5EF4-FFF2-40B4-BE49-F238E27FC236}">
                <a16:creationId xmlns:a16="http://schemas.microsoft.com/office/drawing/2014/main" id="{C7B6C125-D513-49C0-A972-D436FFAAC9A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2260688" y="1838671"/>
            <a:ext cx="350668" cy="350668"/>
          </a:xfrm>
          <a:prstGeom prst="rect">
            <a:avLst/>
          </a:prstGeom>
        </p:spPr>
      </p:pic>
      <p:grpSp>
        <p:nvGrpSpPr>
          <p:cNvPr id="22" name="Group 21">
            <a:extLst>
              <a:ext uri="{FF2B5EF4-FFF2-40B4-BE49-F238E27FC236}">
                <a16:creationId xmlns:a16="http://schemas.microsoft.com/office/drawing/2014/main" id="{A510BF7D-3F88-4CDE-8B94-59FB21EE800A}"/>
              </a:ext>
            </a:extLst>
          </p:cNvPr>
          <p:cNvGrpSpPr/>
          <p:nvPr/>
        </p:nvGrpSpPr>
        <p:grpSpPr>
          <a:xfrm>
            <a:off x="5424226" y="2410997"/>
            <a:ext cx="5154873" cy="629685"/>
            <a:chOff x="2184063" y="1033324"/>
            <a:chExt cx="5154873" cy="629685"/>
          </a:xfrm>
        </p:grpSpPr>
        <p:sp>
          <p:nvSpPr>
            <p:cNvPr id="23" name="Rectangle: Rounded Corners 22">
              <a:extLst>
                <a:ext uri="{FF2B5EF4-FFF2-40B4-BE49-F238E27FC236}">
                  <a16:creationId xmlns:a16="http://schemas.microsoft.com/office/drawing/2014/main" id="{D49D3579-DFE5-434A-9EA1-A0BABD0DBC6A}"/>
                </a:ext>
              </a:extLst>
            </p:cNvPr>
            <p:cNvSpPr/>
            <p:nvPr/>
          </p:nvSpPr>
          <p:spPr>
            <a:xfrm>
              <a:off x="2184063" y="1033324"/>
              <a:ext cx="5154873" cy="629685"/>
            </a:xfrm>
            <a:prstGeom prst="roundRect">
              <a:avLst>
                <a:gd name="adj" fmla="val 4510"/>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4" name="Rectangle: Rounded Corners 23">
              <a:extLst>
                <a:ext uri="{FF2B5EF4-FFF2-40B4-BE49-F238E27FC236}">
                  <a16:creationId xmlns:a16="http://schemas.microsoft.com/office/drawing/2014/main" id="{B9924F58-63DC-4350-ACB2-8E866B77FB6A}"/>
                </a:ext>
              </a:extLst>
            </p:cNvPr>
            <p:cNvSpPr/>
            <p:nvPr/>
          </p:nvSpPr>
          <p:spPr>
            <a:xfrm>
              <a:off x="2184064" y="1341111"/>
              <a:ext cx="5154872" cy="261496"/>
            </a:xfrm>
            <a:prstGeom prst="roundRect">
              <a:avLst>
                <a:gd name="adj" fmla="val 4510"/>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Difference:   </a:t>
              </a:r>
              <a:r>
                <a:rPr kumimoji="0" lang="en-US" sz="1200" b="0" i="0" u="none" strike="noStrike" kern="0" cap="none" spc="0" normalizeH="0" baseline="0" noProof="0" dirty="0">
                  <a:ln>
                    <a:noFill/>
                  </a:ln>
                  <a:solidFill>
                    <a:prstClr val="black">
                      <a:lumMod val="50000"/>
                      <a:lumOff val="50000"/>
                    </a:prstClr>
                  </a:solidFill>
                  <a:effectLst/>
                  <a:uLnTx/>
                  <a:uFillTx/>
                  <a:latin typeface="Calibri" panose="020F0502020204030204"/>
                  <a:ea typeface="+mn-ea"/>
                  <a:cs typeface="+mn-cs"/>
                </a:rPr>
                <a:t>Abs</a:t>
              </a:r>
              <a:r>
                <a:rPr kumimoji="0" lang="en-US" sz="12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  %           </a:t>
              </a:r>
              <a:r>
                <a:rPr kumimoji="0" lang="en-US" sz="1200" b="0" i="0" u="none" strike="noStrike" kern="0" cap="none" spc="0" normalizeH="0" baseline="0" noProof="0" dirty="0">
                  <a:ln>
                    <a:noFill/>
                  </a:ln>
                  <a:solidFill>
                    <a:srgbClr val="FFC000">
                      <a:lumMod val="20000"/>
                      <a:lumOff val="80000"/>
                    </a:srgbClr>
                  </a:solidFill>
                  <a:effectLst/>
                  <a:uLnTx/>
                  <a:uFillTx/>
                  <a:latin typeface="Calibri" panose="020F0502020204030204"/>
                  <a:ea typeface="+mn-ea"/>
                  <a:cs typeface="+mn-cs"/>
                </a:rPr>
                <a:t>-                                                                      - </a:t>
              </a:r>
            </a:p>
          </p:txBody>
        </p:sp>
        <p:pic>
          <p:nvPicPr>
            <p:cNvPr id="25" name="Graphic 24" descr="Play with solid fill">
              <a:extLst>
                <a:ext uri="{FF2B5EF4-FFF2-40B4-BE49-F238E27FC236}">
                  <a16:creationId xmlns:a16="http://schemas.microsoft.com/office/drawing/2014/main" id="{94A728A3-8EC6-4430-A0DB-9C3E933B514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5400000">
              <a:off x="4153287" y="1376822"/>
              <a:ext cx="184224" cy="204879"/>
            </a:xfrm>
            <a:prstGeom prst="rect">
              <a:avLst/>
            </a:prstGeom>
          </p:spPr>
        </p:pic>
        <p:sp>
          <p:nvSpPr>
            <p:cNvPr id="26" name="Rectangle: Rounded Corners 25">
              <a:extLst>
                <a:ext uri="{FF2B5EF4-FFF2-40B4-BE49-F238E27FC236}">
                  <a16:creationId xmlns:a16="http://schemas.microsoft.com/office/drawing/2014/main" id="{FA5031ED-3446-4601-ACA6-3E7F982955D1}"/>
                </a:ext>
              </a:extLst>
            </p:cNvPr>
            <p:cNvSpPr/>
            <p:nvPr/>
          </p:nvSpPr>
          <p:spPr>
            <a:xfrm>
              <a:off x="2184063" y="1093236"/>
              <a:ext cx="2267620" cy="261496"/>
            </a:xfrm>
            <a:prstGeom prst="roundRect">
              <a:avLst>
                <a:gd name="adj" fmla="val 4510"/>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Base Year: 	               </a:t>
              </a:r>
              <a:r>
                <a:rPr kumimoji="0" lang="en-US" sz="1200" b="0" i="0" u="none" strike="noStrike" kern="0" cap="none" spc="0" normalizeH="0" baseline="0" noProof="0" dirty="0">
                  <a:ln>
                    <a:noFill/>
                  </a:ln>
                  <a:solidFill>
                    <a:srgbClr val="FFC000">
                      <a:lumMod val="20000"/>
                      <a:lumOff val="80000"/>
                    </a:srgbClr>
                  </a:solidFill>
                  <a:effectLst/>
                  <a:uLnTx/>
                  <a:uFillTx/>
                  <a:latin typeface="Calibri" panose="020F0502020204030204"/>
                  <a:ea typeface="+mn-ea"/>
                  <a:cs typeface="+mn-cs"/>
                </a:rPr>
                <a:t>2015 </a:t>
              </a:r>
            </a:p>
          </p:txBody>
        </p:sp>
        <p:pic>
          <p:nvPicPr>
            <p:cNvPr id="27" name="Graphic 26" descr="Play with solid fill">
              <a:extLst>
                <a:ext uri="{FF2B5EF4-FFF2-40B4-BE49-F238E27FC236}">
                  <a16:creationId xmlns:a16="http://schemas.microsoft.com/office/drawing/2014/main" id="{AB9E068E-5040-4BBA-936D-341B734C2CF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5400000">
              <a:off x="4153287" y="1114735"/>
              <a:ext cx="184224" cy="204879"/>
            </a:xfrm>
            <a:prstGeom prst="rect">
              <a:avLst/>
            </a:prstGeom>
          </p:spPr>
        </p:pic>
      </p:grpSp>
      <p:grpSp>
        <p:nvGrpSpPr>
          <p:cNvPr id="28" name="Group 27">
            <a:extLst>
              <a:ext uri="{FF2B5EF4-FFF2-40B4-BE49-F238E27FC236}">
                <a16:creationId xmlns:a16="http://schemas.microsoft.com/office/drawing/2014/main" id="{F5811DD1-A1B1-4508-A22C-F70D49A84B21}"/>
              </a:ext>
            </a:extLst>
          </p:cNvPr>
          <p:cNvGrpSpPr/>
          <p:nvPr/>
        </p:nvGrpSpPr>
        <p:grpSpPr>
          <a:xfrm>
            <a:off x="8069671" y="2466833"/>
            <a:ext cx="2370724" cy="477546"/>
            <a:chOff x="4966686" y="1089063"/>
            <a:chExt cx="2370724" cy="477546"/>
          </a:xfrm>
        </p:grpSpPr>
        <p:pic>
          <p:nvPicPr>
            <p:cNvPr id="29" name="Graphic 28" descr="Play with solid fill">
              <a:extLst>
                <a:ext uri="{FF2B5EF4-FFF2-40B4-BE49-F238E27FC236}">
                  <a16:creationId xmlns:a16="http://schemas.microsoft.com/office/drawing/2014/main" id="{83C81CDF-6146-42D3-B318-E8E331E558D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5400000">
              <a:off x="7142859" y="1372057"/>
              <a:ext cx="184224" cy="204879"/>
            </a:xfrm>
            <a:prstGeom prst="rect">
              <a:avLst/>
            </a:prstGeom>
          </p:spPr>
        </p:pic>
        <p:sp>
          <p:nvSpPr>
            <p:cNvPr id="30" name="Rectangle: Rounded Corners 29">
              <a:extLst>
                <a:ext uri="{FF2B5EF4-FFF2-40B4-BE49-F238E27FC236}">
                  <a16:creationId xmlns:a16="http://schemas.microsoft.com/office/drawing/2014/main" id="{ECFF33D7-8919-46F0-9566-5CEDB07BB83C}"/>
                </a:ext>
              </a:extLst>
            </p:cNvPr>
            <p:cNvSpPr/>
            <p:nvPr/>
          </p:nvSpPr>
          <p:spPr>
            <a:xfrm>
              <a:off x="4966686" y="1089063"/>
              <a:ext cx="2267621" cy="261496"/>
            </a:xfrm>
            <a:prstGeom prst="roundRect">
              <a:avLst>
                <a:gd name="adj" fmla="val 4510"/>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Base Scenario:       </a:t>
              </a:r>
              <a:r>
                <a:rPr kumimoji="0" lang="en-US" sz="1200" b="0" i="0" u="none" strike="noStrike" kern="0" cap="none" spc="0" normalizeH="0" baseline="0" noProof="0" dirty="0">
                  <a:ln>
                    <a:noFill/>
                  </a:ln>
                  <a:solidFill>
                    <a:srgbClr val="FFC000">
                      <a:lumMod val="20000"/>
                      <a:lumOff val="80000"/>
                    </a:srgbClr>
                  </a:solidFill>
                  <a:effectLst/>
                  <a:uLnTx/>
                  <a:uFillTx/>
                  <a:latin typeface="Calibri" panose="020F0502020204030204"/>
                  <a:ea typeface="+mn-ea"/>
                  <a:cs typeface="+mn-cs"/>
                </a:rPr>
                <a:t>Scenario 1</a:t>
              </a:r>
            </a:p>
          </p:txBody>
        </p:sp>
        <p:pic>
          <p:nvPicPr>
            <p:cNvPr id="31" name="Graphic 30" descr="Play with solid fill">
              <a:extLst>
                <a:ext uri="{FF2B5EF4-FFF2-40B4-BE49-F238E27FC236}">
                  <a16:creationId xmlns:a16="http://schemas.microsoft.com/office/drawing/2014/main" id="{0F3F9B08-F19D-44DA-85AD-787CEDC65C6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5400000">
              <a:off x="7136351" y="1118571"/>
              <a:ext cx="184224" cy="204879"/>
            </a:xfrm>
            <a:prstGeom prst="rect">
              <a:avLst/>
            </a:prstGeom>
          </p:spPr>
        </p:pic>
      </p:grpSp>
      <p:grpSp>
        <p:nvGrpSpPr>
          <p:cNvPr id="32" name="Group 31">
            <a:extLst>
              <a:ext uri="{FF2B5EF4-FFF2-40B4-BE49-F238E27FC236}">
                <a16:creationId xmlns:a16="http://schemas.microsoft.com/office/drawing/2014/main" id="{A5A6EB47-BFB1-44CF-8228-95F0E61735F2}"/>
              </a:ext>
            </a:extLst>
          </p:cNvPr>
          <p:cNvGrpSpPr/>
          <p:nvPr/>
        </p:nvGrpSpPr>
        <p:grpSpPr>
          <a:xfrm>
            <a:off x="11299418" y="2403992"/>
            <a:ext cx="2097786" cy="629685"/>
            <a:chOff x="4730748" y="1029151"/>
            <a:chExt cx="2097786" cy="629685"/>
          </a:xfrm>
        </p:grpSpPr>
        <p:sp>
          <p:nvSpPr>
            <p:cNvPr id="33" name="Rectangle: Rounded Corners 32">
              <a:extLst>
                <a:ext uri="{FF2B5EF4-FFF2-40B4-BE49-F238E27FC236}">
                  <a16:creationId xmlns:a16="http://schemas.microsoft.com/office/drawing/2014/main" id="{F34FD65A-DD98-4D15-B111-B45A6B467B72}"/>
                </a:ext>
              </a:extLst>
            </p:cNvPr>
            <p:cNvSpPr/>
            <p:nvPr/>
          </p:nvSpPr>
          <p:spPr>
            <a:xfrm>
              <a:off x="4730749" y="1029151"/>
              <a:ext cx="2097785" cy="629685"/>
            </a:xfrm>
            <a:prstGeom prst="roundRect">
              <a:avLst>
                <a:gd name="adj" fmla="val 4510"/>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Rectangle: Rounded Corners 33">
              <a:extLst>
                <a:ext uri="{FF2B5EF4-FFF2-40B4-BE49-F238E27FC236}">
                  <a16:creationId xmlns:a16="http://schemas.microsoft.com/office/drawing/2014/main" id="{232CCB22-BCBD-4426-B660-9B691C4C2922}"/>
                </a:ext>
              </a:extLst>
            </p:cNvPr>
            <p:cNvSpPr/>
            <p:nvPr/>
          </p:nvSpPr>
          <p:spPr>
            <a:xfrm>
              <a:off x="4730749" y="1336938"/>
              <a:ext cx="2097784" cy="261496"/>
            </a:xfrm>
            <a:prstGeom prst="roundRect">
              <a:avLst>
                <a:gd name="adj" fmla="val 4510"/>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Overlayer:	</a:t>
              </a:r>
              <a:r>
                <a:rPr kumimoji="0" lang="en-US" sz="1200" b="0" i="0" u="none" strike="noStrike" kern="0" cap="none" spc="0" normalizeH="0" baseline="0" noProof="0" dirty="0">
                  <a:ln>
                    <a:noFill/>
                  </a:ln>
                  <a:solidFill>
                    <a:srgbClr val="FFC000">
                      <a:lumMod val="20000"/>
                      <a:lumOff val="80000"/>
                    </a:srgbClr>
                  </a:solidFill>
                  <a:effectLst/>
                  <a:uLnTx/>
                  <a:uFillTx/>
                  <a:latin typeface="Calibri" panose="020F0502020204030204"/>
                  <a:ea typeface="+mn-ea"/>
                  <a:cs typeface="+mn-cs"/>
                </a:rPr>
                <a:t>Basin </a:t>
              </a:r>
            </a:p>
          </p:txBody>
        </p:sp>
        <p:pic>
          <p:nvPicPr>
            <p:cNvPr id="35" name="Graphic 34" descr="Play with solid fill">
              <a:extLst>
                <a:ext uri="{FF2B5EF4-FFF2-40B4-BE49-F238E27FC236}">
                  <a16:creationId xmlns:a16="http://schemas.microsoft.com/office/drawing/2014/main" id="{239FA2E7-857E-400D-BF8B-9E1D4AF5E43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5400000">
              <a:off x="6554426" y="1372057"/>
              <a:ext cx="184224" cy="204879"/>
            </a:xfrm>
            <a:prstGeom prst="rect">
              <a:avLst/>
            </a:prstGeom>
          </p:spPr>
        </p:pic>
        <p:sp>
          <p:nvSpPr>
            <p:cNvPr id="36" name="Rectangle: Rounded Corners 35">
              <a:extLst>
                <a:ext uri="{FF2B5EF4-FFF2-40B4-BE49-F238E27FC236}">
                  <a16:creationId xmlns:a16="http://schemas.microsoft.com/office/drawing/2014/main" id="{D5C3B657-267B-4D8C-8FFC-7AB5BBBD150A}"/>
                </a:ext>
              </a:extLst>
            </p:cNvPr>
            <p:cNvSpPr/>
            <p:nvPr/>
          </p:nvSpPr>
          <p:spPr>
            <a:xfrm>
              <a:off x="4730748" y="1089063"/>
              <a:ext cx="2097785" cy="261496"/>
            </a:xfrm>
            <a:prstGeom prst="roundRect">
              <a:avLst>
                <a:gd name="adj" fmla="val 4510"/>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Underlayer:	</a:t>
              </a:r>
              <a:r>
                <a:rPr kumimoji="0" lang="en-US" sz="1200" b="0" i="0" u="none" strike="noStrike" kern="0" cap="none" spc="0" normalizeH="0" baseline="0" noProof="0" dirty="0">
                  <a:ln>
                    <a:noFill/>
                  </a:ln>
                  <a:solidFill>
                    <a:srgbClr val="FFC000">
                      <a:lumMod val="20000"/>
                      <a:lumOff val="80000"/>
                    </a:srgbClr>
                  </a:solidFill>
                  <a:effectLst/>
                  <a:uLnTx/>
                  <a:uFillTx/>
                  <a:latin typeface="Calibri" panose="020F0502020204030204"/>
                  <a:ea typeface="+mn-ea"/>
                  <a:cs typeface="+mn-cs"/>
                </a:rPr>
                <a:t>County</a:t>
              </a:r>
            </a:p>
          </p:txBody>
        </p:sp>
        <p:pic>
          <p:nvPicPr>
            <p:cNvPr id="37" name="Graphic 36" descr="Play with solid fill">
              <a:extLst>
                <a:ext uri="{FF2B5EF4-FFF2-40B4-BE49-F238E27FC236}">
                  <a16:creationId xmlns:a16="http://schemas.microsoft.com/office/drawing/2014/main" id="{F6061BFE-1E3C-4890-83D9-EB5F106BF5F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5400000">
              <a:off x="6547918" y="1118571"/>
              <a:ext cx="184224" cy="204879"/>
            </a:xfrm>
            <a:prstGeom prst="rect">
              <a:avLst/>
            </a:prstGeom>
          </p:spPr>
        </p:pic>
      </p:grpSp>
      <p:grpSp>
        <p:nvGrpSpPr>
          <p:cNvPr id="38" name="Group 37">
            <a:extLst>
              <a:ext uri="{FF2B5EF4-FFF2-40B4-BE49-F238E27FC236}">
                <a16:creationId xmlns:a16="http://schemas.microsoft.com/office/drawing/2014/main" id="{FC0C8D86-3735-46D4-8EBF-37E746D998EE}"/>
              </a:ext>
            </a:extLst>
          </p:cNvPr>
          <p:cNvGrpSpPr/>
          <p:nvPr/>
        </p:nvGrpSpPr>
        <p:grpSpPr>
          <a:xfrm>
            <a:off x="2299994" y="2403992"/>
            <a:ext cx="2399005" cy="629685"/>
            <a:chOff x="4730748" y="1029151"/>
            <a:chExt cx="2399005" cy="629685"/>
          </a:xfrm>
        </p:grpSpPr>
        <p:sp>
          <p:nvSpPr>
            <p:cNvPr id="39" name="Rectangle: Rounded Corners 38">
              <a:extLst>
                <a:ext uri="{FF2B5EF4-FFF2-40B4-BE49-F238E27FC236}">
                  <a16:creationId xmlns:a16="http://schemas.microsoft.com/office/drawing/2014/main" id="{B224758C-5A85-4B1D-BD7D-F2B3996EADB1}"/>
                </a:ext>
              </a:extLst>
            </p:cNvPr>
            <p:cNvSpPr/>
            <p:nvPr/>
          </p:nvSpPr>
          <p:spPr>
            <a:xfrm>
              <a:off x="4730748" y="1029151"/>
              <a:ext cx="2399005" cy="629685"/>
            </a:xfrm>
            <a:prstGeom prst="roundRect">
              <a:avLst>
                <a:gd name="adj" fmla="val 4510"/>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 name="Rectangle: Rounded Corners 39">
              <a:extLst>
                <a:ext uri="{FF2B5EF4-FFF2-40B4-BE49-F238E27FC236}">
                  <a16:creationId xmlns:a16="http://schemas.microsoft.com/office/drawing/2014/main" id="{10D674E8-3667-4981-8E8C-5700D44081E8}"/>
                </a:ext>
              </a:extLst>
            </p:cNvPr>
            <p:cNvSpPr/>
            <p:nvPr/>
          </p:nvSpPr>
          <p:spPr>
            <a:xfrm>
              <a:off x="4730749" y="1336938"/>
              <a:ext cx="2136538" cy="261496"/>
            </a:xfrm>
            <a:prstGeom prst="roundRect">
              <a:avLst>
                <a:gd name="adj" fmla="val 4510"/>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Parameter:	</a:t>
              </a:r>
              <a:r>
                <a:rPr kumimoji="0" lang="en-US" sz="1200" b="0" i="0" u="none" strike="noStrike" kern="0" cap="none" spc="0" normalizeH="0" baseline="0" noProof="0" dirty="0">
                  <a:ln>
                    <a:noFill/>
                  </a:ln>
                  <a:solidFill>
                    <a:srgbClr val="FFC000">
                      <a:lumMod val="20000"/>
                      <a:lumOff val="80000"/>
                    </a:srgbClr>
                  </a:solidFill>
                  <a:effectLst/>
                  <a:uLnTx/>
                  <a:uFillTx/>
                  <a:latin typeface="Calibri" panose="020F0502020204030204"/>
                  <a:ea typeface="+mn-ea"/>
                  <a:cs typeface="+mn-cs"/>
                </a:rPr>
                <a:t>Water Demands </a:t>
              </a:r>
            </a:p>
          </p:txBody>
        </p:sp>
        <p:pic>
          <p:nvPicPr>
            <p:cNvPr id="41" name="Graphic 40" descr="Play with solid fill">
              <a:extLst>
                <a:ext uri="{FF2B5EF4-FFF2-40B4-BE49-F238E27FC236}">
                  <a16:creationId xmlns:a16="http://schemas.microsoft.com/office/drawing/2014/main" id="{ECC25CA3-95A8-4F29-B26D-0657843228D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5400000">
              <a:off x="6867693" y="1372057"/>
              <a:ext cx="184224" cy="204879"/>
            </a:xfrm>
            <a:prstGeom prst="rect">
              <a:avLst/>
            </a:prstGeom>
          </p:spPr>
        </p:pic>
        <p:sp>
          <p:nvSpPr>
            <p:cNvPr id="42" name="Rectangle: Rounded Corners 41">
              <a:extLst>
                <a:ext uri="{FF2B5EF4-FFF2-40B4-BE49-F238E27FC236}">
                  <a16:creationId xmlns:a16="http://schemas.microsoft.com/office/drawing/2014/main" id="{C635282C-F869-48AF-BC02-C1880C4D87BB}"/>
                </a:ext>
              </a:extLst>
            </p:cNvPr>
            <p:cNvSpPr/>
            <p:nvPr/>
          </p:nvSpPr>
          <p:spPr>
            <a:xfrm>
              <a:off x="4730748" y="1089063"/>
              <a:ext cx="2174639" cy="261496"/>
            </a:xfrm>
            <a:prstGeom prst="roundRect">
              <a:avLst>
                <a:gd name="adj" fmla="val 4510"/>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Dataset:	</a:t>
              </a:r>
              <a:r>
                <a:rPr kumimoji="0" lang="en-US" sz="1200" b="0" i="0" u="none" strike="noStrike" kern="0" cap="none" spc="0" normalizeH="0" baseline="0" noProof="0" dirty="0">
                  <a:ln>
                    <a:noFill/>
                  </a:ln>
                  <a:solidFill>
                    <a:srgbClr val="FFC000">
                      <a:lumMod val="20000"/>
                      <a:lumOff val="80000"/>
                    </a:srgbClr>
                  </a:solidFill>
                  <a:effectLst/>
                  <a:uLnTx/>
                  <a:uFillTx/>
                  <a:latin typeface="Calibri" panose="020F0502020204030204"/>
                  <a:ea typeface="+mn-ea"/>
                  <a:cs typeface="+mn-cs"/>
                </a:rPr>
                <a:t>CMIP6</a:t>
              </a:r>
            </a:p>
          </p:txBody>
        </p:sp>
        <p:pic>
          <p:nvPicPr>
            <p:cNvPr id="43" name="Graphic 42" descr="Play with solid fill">
              <a:extLst>
                <a:ext uri="{FF2B5EF4-FFF2-40B4-BE49-F238E27FC236}">
                  <a16:creationId xmlns:a16="http://schemas.microsoft.com/office/drawing/2014/main" id="{65F79A06-EF7A-4521-AF69-A2E3A6ABD0E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5400000">
              <a:off x="6861185" y="1118571"/>
              <a:ext cx="184224" cy="204879"/>
            </a:xfrm>
            <a:prstGeom prst="rect">
              <a:avLst/>
            </a:prstGeom>
          </p:spPr>
        </p:pic>
      </p:grpSp>
      <p:sp>
        <p:nvSpPr>
          <p:cNvPr id="44" name="Freeform: Shape 43">
            <a:extLst>
              <a:ext uri="{FF2B5EF4-FFF2-40B4-BE49-F238E27FC236}">
                <a16:creationId xmlns:a16="http://schemas.microsoft.com/office/drawing/2014/main" id="{F3BBA1C9-AA0D-4F55-B1D2-66D546E39272}"/>
              </a:ext>
            </a:extLst>
          </p:cNvPr>
          <p:cNvSpPr/>
          <p:nvPr/>
        </p:nvSpPr>
        <p:spPr>
          <a:xfrm>
            <a:off x="7882467" y="4708328"/>
            <a:ext cx="321733" cy="359833"/>
          </a:xfrm>
          <a:custGeom>
            <a:avLst/>
            <a:gdLst>
              <a:gd name="connsiteX0" fmla="*/ 0 w 321733"/>
              <a:gd name="connsiteY0" fmla="*/ 275167 h 359833"/>
              <a:gd name="connsiteX1" fmla="*/ 143933 w 321733"/>
              <a:gd name="connsiteY1" fmla="*/ 12700 h 359833"/>
              <a:gd name="connsiteX2" fmla="*/ 241300 w 321733"/>
              <a:gd name="connsiteY2" fmla="*/ 0 h 359833"/>
              <a:gd name="connsiteX3" fmla="*/ 321733 w 321733"/>
              <a:gd name="connsiteY3" fmla="*/ 275167 h 359833"/>
              <a:gd name="connsiteX4" fmla="*/ 59266 w 321733"/>
              <a:gd name="connsiteY4" fmla="*/ 359833 h 359833"/>
              <a:gd name="connsiteX5" fmla="*/ 0 w 321733"/>
              <a:gd name="connsiteY5" fmla="*/ 275167 h 35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3" h="359833">
                <a:moveTo>
                  <a:pt x="0" y="275167"/>
                </a:moveTo>
                <a:lnTo>
                  <a:pt x="143933" y="12700"/>
                </a:lnTo>
                <a:lnTo>
                  <a:pt x="241300" y="0"/>
                </a:lnTo>
                <a:lnTo>
                  <a:pt x="321733" y="275167"/>
                </a:lnTo>
                <a:lnTo>
                  <a:pt x="59266" y="359833"/>
                </a:lnTo>
                <a:lnTo>
                  <a:pt x="0" y="275167"/>
                </a:lnTo>
                <a:close/>
              </a:path>
            </a:pathLst>
          </a:custGeom>
          <a:solidFill>
            <a:sysClr val="windowText" lastClr="000000">
              <a:lumMod val="85000"/>
              <a:lumOff val="15000"/>
              <a:alpha val="51000"/>
            </a:sysClr>
          </a:solidFill>
          <a:ln w="12700" cap="flat" cmpd="sng" algn="ctr">
            <a:solidFill>
              <a:srgbClr val="FFC000">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5" name="Graphic 44" descr="Cursor with solid fill">
            <a:extLst>
              <a:ext uri="{FF2B5EF4-FFF2-40B4-BE49-F238E27FC236}">
                <a16:creationId xmlns:a16="http://schemas.microsoft.com/office/drawing/2014/main" id="{3BAD8FD8-D7B5-425A-B852-B59F5C5B843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001662" y="4841258"/>
            <a:ext cx="422384" cy="422384"/>
          </a:xfrm>
          <a:prstGeom prst="rect">
            <a:avLst/>
          </a:prstGeom>
        </p:spPr>
      </p:pic>
      <p:graphicFrame>
        <p:nvGraphicFramePr>
          <p:cNvPr id="46" name="Chart 45">
            <a:extLst>
              <a:ext uri="{FF2B5EF4-FFF2-40B4-BE49-F238E27FC236}">
                <a16:creationId xmlns:a16="http://schemas.microsoft.com/office/drawing/2014/main" id="{208C9038-12F9-40CF-8864-D1B319213E40}"/>
              </a:ext>
            </a:extLst>
          </p:cNvPr>
          <p:cNvGraphicFramePr/>
          <p:nvPr>
            <p:extLst>
              <p:ext uri="{D42A27DB-BD31-4B8C-83A1-F6EECF244321}">
                <p14:modId xmlns:p14="http://schemas.microsoft.com/office/powerpoint/2010/main" val="3033566926"/>
              </p:ext>
            </p:extLst>
          </p:nvPr>
        </p:nvGraphicFramePr>
        <p:xfrm>
          <a:off x="8396765" y="4586759"/>
          <a:ext cx="2388981" cy="1836366"/>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370552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AF36C3-773A-4B69-98D5-F00E67750306}"/>
              </a:ext>
            </a:extLst>
          </p:cNvPr>
          <p:cNvSpPr>
            <a:spLocks noGrp="1"/>
          </p:cNvSpPr>
          <p:nvPr>
            <p:ph type="sldNum" sz="quarter" idx="12"/>
          </p:nvPr>
        </p:nvSpPr>
        <p:spPr/>
        <p:txBody>
          <a:bodyPr/>
          <a:lstStyle/>
          <a:p>
            <a:fld id="{FE7A4BB3-E848-5A44-82DF-322201952CD8}" type="slidenum">
              <a:rPr lang="en-US" smtClean="0"/>
              <a:pPr/>
              <a:t>15</a:t>
            </a:fld>
            <a:endParaRPr lang="en-US" dirty="0"/>
          </a:p>
        </p:txBody>
      </p:sp>
      <p:sp>
        <p:nvSpPr>
          <p:cNvPr id="3" name="Title 2">
            <a:extLst>
              <a:ext uri="{FF2B5EF4-FFF2-40B4-BE49-F238E27FC236}">
                <a16:creationId xmlns:a16="http://schemas.microsoft.com/office/drawing/2014/main" id="{378036A2-08A7-4408-84F4-AA61AA1B9F07}"/>
              </a:ext>
            </a:extLst>
          </p:cNvPr>
          <p:cNvSpPr>
            <a:spLocks noGrp="1"/>
          </p:cNvSpPr>
          <p:nvPr>
            <p:ph type="title"/>
          </p:nvPr>
        </p:nvSpPr>
        <p:spPr/>
        <p:txBody>
          <a:bodyPr anchor="ctr"/>
          <a:lstStyle/>
          <a:p>
            <a:r>
              <a:rPr lang="en-US" dirty="0"/>
              <a:t>Visualize: Share what we did</a:t>
            </a:r>
          </a:p>
        </p:txBody>
      </p:sp>
      <p:pic>
        <p:nvPicPr>
          <p:cNvPr id="7" name="Graphic 6" descr="Bar chart with solid fill">
            <a:extLst>
              <a:ext uri="{FF2B5EF4-FFF2-40B4-BE49-F238E27FC236}">
                <a16:creationId xmlns:a16="http://schemas.microsoft.com/office/drawing/2014/main" id="{6E23F12E-FE2D-4B97-91B9-19367802EA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306507" y="469222"/>
            <a:ext cx="914400" cy="914400"/>
          </a:xfrm>
          <a:prstGeom prst="rect">
            <a:avLst/>
          </a:prstGeom>
        </p:spPr>
      </p:pic>
      <p:sp>
        <p:nvSpPr>
          <p:cNvPr id="112" name="Rectangle: Rounded Corners 111">
            <a:extLst>
              <a:ext uri="{FF2B5EF4-FFF2-40B4-BE49-F238E27FC236}">
                <a16:creationId xmlns:a16="http://schemas.microsoft.com/office/drawing/2014/main" id="{7FBAECCE-D085-43D4-8A3C-F183D0B165EC}"/>
              </a:ext>
            </a:extLst>
          </p:cNvPr>
          <p:cNvSpPr/>
          <p:nvPr/>
        </p:nvSpPr>
        <p:spPr>
          <a:xfrm>
            <a:off x="2151303" y="1823790"/>
            <a:ext cx="11471988" cy="6134877"/>
          </a:xfrm>
          <a:prstGeom prst="roundRect">
            <a:avLst>
              <a:gd name="adj" fmla="val 1154"/>
            </a:avLst>
          </a:prstGeom>
          <a:solidFill>
            <a:sysClr val="windowText" lastClr="000000">
              <a:lumMod val="85000"/>
              <a:lumOff val="15000"/>
            </a:sysClr>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13" name="TextBox 112">
            <a:extLst>
              <a:ext uri="{FF2B5EF4-FFF2-40B4-BE49-F238E27FC236}">
                <a16:creationId xmlns:a16="http://schemas.microsoft.com/office/drawing/2014/main" id="{029FD9D6-C2D3-4597-ADBD-79ACE50E0D7D}"/>
              </a:ext>
            </a:extLst>
          </p:cNvPr>
          <p:cNvSpPr txBox="1"/>
          <p:nvPr/>
        </p:nvSpPr>
        <p:spPr>
          <a:xfrm>
            <a:off x="2221283" y="3139780"/>
            <a:ext cx="2732850" cy="276999"/>
          </a:xfrm>
          <a:prstGeom prst="rect">
            <a:avLst/>
          </a:prstGeom>
          <a:noFill/>
        </p:spPr>
        <p:txBody>
          <a:bodyPr wrap="square" rtlCol="0">
            <a:spAutoFit/>
          </a:bodyPr>
          <a:lstStyle/>
          <a:p>
            <a:pPr algn="ctr" defTabSz="914400"/>
            <a:r>
              <a:rPr lang="en-US" sz="1200" dirty="0">
                <a:solidFill>
                  <a:srgbClr val="FFC000">
                    <a:lumMod val="60000"/>
                    <a:lumOff val="40000"/>
                  </a:srgbClr>
                </a:solidFill>
                <a:latin typeface="Arial Black" panose="020B0A04020102020204" pitchFamily="34" charset="0"/>
              </a:rPr>
              <a:t>Water Supply</a:t>
            </a:r>
          </a:p>
        </p:txBody>
      </p:sp>
      <p:cxnSp>
        <p:nvCxnSpPr>
          <p:cNvPr id="114" name="Straight Connector 113">
            <a:extLst>
              <a:ext uri="{FF2B5EF4-FFF2-40B4-BE49-F238E27FC236}">
                <a16:creationId xmlns:a16="http://schemas.microsoft.com/office/drawing/2014/main" id="{8E5B8E56-FF46-42FB-B65B-636EAEF79649}"/>
              </a:ext>
            </a:extLst>
          </p:cNvPr>
          <p:cNvCxnSpPr/>
          <p:nvPr/>
        </p:nvCxnSpPr>
        <p:spPr>
          <a:xfrm>
            <a:off x="2221283" y="2318312"/>
            <a:ext cx="11290041" cy="0"/>
          </a:xfrm>
          <a:prstGeom prst="line">
            <a:avLst/>
          </a:prstGeom>
          <a:noFill/>
          <a:ln w="6350" cap="flat" cmpd="sng" algn="ctr">
            <a:solidFill>
              <a:srgbClr val="FFC000">
                <a:lumMod val="75000"/>
              </a:srgbClr>
            </a:solidFill>
            <a:prstDash val="solid"/>
            <a:miter lim="800000"/>
          </a:ln>
          <a:effectLst/>
        </p:spPr>
      </p:cxnSp>
      <p:sp>
        <p:nvSpPr>
          <p:cNvPr id="115" name="Rectangle: Rounded Corners 114">
            <a:extLst>
              <a:ext uri="{FF2B5EF4-FFF2-40B4-BE49-F238E27FC236}">
                <a16:creationId xmlns:a16="http://schemas.microsoft.com/office/drawing/2014/main" id="{ABE182D4-499A-47D7-B025-7F769ABE73BB}"/>
              </a:ext>
            </a:extLst>
          </p:cNvPr>
          <p:cNvSpPr/>
          <p:nvPr/>
        </p:nvSpPr>
        <p:spPr>
          <a:xfrm>
            <a:off x="2151303" y="1888352"/>
            <a:ext cx="11471988" cy="350667"/>
          </a:xfrm>
          <a:prstGeom prst="round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lumMod val="50000"/>
                    <a:lumOff val="50000"/>
                  </a:prstClr>
                </a:solidFill>
                <a:effectLst/>
                <a:uLnTx/>
                <a:uFillTx/>
                <a:latin typeface="Calibri" panose="020F0502020204030204"/>
                <a:ea typeface="+mn-ea"/>
                <a:cs typeface="+mn-cs"/>
              </a:rPr>
              <a:t>Focus</a:t>
            </a:r>
            <a:r>
              <a:rPr kumimoji="0" lang="en-US" sz="1800" b="0" i="0" u="none" strike="noStrike" kern="0" cap="none" spc="0" normalizeH="0" baseline="0" noProof="0" dirty="0">
                <a:ln>
                  <a:noFill/>
                </a:ln>
                <a:solidFill>
                  <a:prstClr val="black">
                    <a:lumMod val="75000"/>
                    <a:lumOff val="25000"/>
                  </a:prstClr>
                </a:solidFill>
                <a:effectLst/>
                <a:uLnTx/>
                <a:uFillTx/>
                <a:latin typeface="Calibri" panose="020F0502020204030204"/>
                <a:ea typeface="+mn-ea"/>
                <a:cs typeface="+mn-cs"/>
              </a:rPr>
              <a:t>   </a:t>
            </a:r>
            <a:r>
              <a:rPr kumimoji="0" lang="en-US" sz="18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   </a:t>
            </a:r>
            <a:r>
              <a:rPr kumimoji="0" lang="en-US" sz="1800" b="0" i="0" u="none" strike="noStrike" kern="0" cap="none" spc="0" normalizeH="0" baseline="0" noProof="0" dirty="0">
                <a:ln>
                  <a:noFill/>
                </a:ln>
                <a:solidFill>
                  <a:srgbClr val="FFC000">
                    <a:lumMod val="75000"/>
                  </a:srgbClr>
                </a:solidFill>
                <a:effectLst/>
                <a:uLnTx/>
                <a:uFillTx/>
                <a:latin typeface="Calibri" panose="020F0502020204030204"/>
                <a:ea typeface="+mn-ea"/>
                <a:cs typeface="+mn-cs"/>
              </a:rPr>
              <a:t>Multi</a:t>
            </a:r>
          </a:p>
        </p:txBody>
      </p:sp>
      <p:pic>
        <p:nvPicPr>
          <p:cNvPr id="116" name="Graphic 115" descr="Question Mark with solid fill">
            <a:extLst>
              <a:ext uri="{FF2B5EF4-FFF2-40B4-BE49-F238E27FC236}">
                <a16:creationId xmlns:a16="http://schemas.microsoft.com/office/drawing/2014/main" id="{BFE814AD-D9D9-4E99-9CE5-4ED5636C2D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192529" y="1904287"/>
            <a:ext cx="318795" cy="318795"/>
          </a:xfrm>
          <a:prstGeom prst="rect">
            <a:avLst/>
          </a:prstGeom>
        </p:spPr>
      </p:pic>
      <p:pic>
        <p:nvPicPr>
          <p:cNvPr id="117" name="Graphic 116" descr="Single gear with solid fill">
            <a:extLst>
              <a:ext uri="{FF2B5EF4-FFF2-40B4-BE49-F238E27FC236}">
                <a16:creationId xmlns:a16="http://schemas.microsoft.com/office/drawing/2014/main" id="{4FE03C49-14CF-4BD8-ABD5-C85E52D7D79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767463" y="1861236"/>
            <a:ext cx="425066" cy="425066"/>
          </a:xfrm>
          <a:prstGeom prst="rect">
            <a:avLst/>
          </a:prstGeom>
        </p:spPr>
      </p:pic>
      <p:pic>
        <p:nvPicPr>
          <p:cNvPr id="118" name="Graphic 117" descr="Download from cloud with solid fill">
            <a:extLst>
              <a:ext uri="{FF2B5EF4-FFF2-40B4-BE49-F238E27FC236}">
                <a16:creationId xmlns:a16="http://schemas.microsoft.com/office/drawing/2014/main" id="{E9FD734F-8771-418C-809E-AFA3428E6F1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304828" y="1888351"/>
            <a:ext cx="350668" cy="350668"/>
          </a:xfrm>
          <a:prstGeom prst="rect">
            <a:avLst/>
          </a:prstGeom>
        </p:spPr>
      </p:pic>
      <p:grpSp>
        <p:nvGrpSpPr>
          <p:cNvPr id="119" name="Group 118">
            <a:extLst>
              <a:ext uri="{FF2B5EF4-FFF2-40B4-BE49-F238E27FC236}">
                <a16:creationId xmlns:a16="http://schemas.microsoft.com/office/drawing/2014/main" id="{5E148F2F-0AD8-4CF5-BBAA-E34E681C517C}"/>
              </a:ext>
            </a:extLst>
          </p:cNvPr>
          <p:cNvGrpSpPr/>
          <p:nvPr/>
        </p:nvGrpSpPr>
        <p:grpSpPr>
          <a:xfrm>
            <a:off x="5468366" y="2460677"/>
            <a:ext cx="5154873" cy="629685"/>
            <a:chOff x="2184063" y="1033324"/>
            <a:chExt cx="5154873" cy="629685"/>
          </a:xfrm>
        </p:grpSpPr>
        <p:sp>
          <p:nvSpPr>
            <p:cNvPr id="120" name="Rectangle: Rounded Corners 119">
              <a:extLst>
                <a:ext uri="{FF2B5EF4-FFF2-40B4-BE49-F238E27FC236}">
                  <a16:creationId xmlns:a16="http://schemas.microsoft.com/office/drawing/2014/main" id="{A537870E-EF15-445D-A61C-68A1831A8979}"/>
                </a:ext>
              </a:extLst>
            </p:cNvPr>
            <p:cNvSpPr/>
            <p:nvPr/>
          </p:nvSpPr>
          <p:spPr>
            <a:xfrm>
              <a:off x="2184063" y="1033324"/>
              <a:ext cx="5154873" cy="629685"/>
            </a:xfrm>
            <a:prstGeom prst="roundRect">
              <a:avLst>
                <a:gd name="adj" fmla="val 4510"/>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21" name="Rectangle: Rounded Corners 120">
              <a:extLst>
                <a:ext uri="{FF2B5EF4-FFF2-40B4-BE49-F238E27FC236}">
                  <a16:creationId xmlns:a16="http://schemas.microsoft.com/office/drawing/2014/main" id="{2064A5D8-A17F-45B1-89C9-ED2F47F79ED7}"/>
                </a:ext>
              </a:extLst>
            </p:cNvPr>
            <p:cNvSpPr/>
            <p:nvPr/>
          </p:nvSpPr>
          <p:spPr>
            <a:xfrm>
              <a:off x="2184064" y="1341111"/>
              <a:ext cx="5154872" cy="261496"/>
            </a:xfrm>
            <a:prstGeom prst="roundRect">
              <a:avLst>
                <a:gd name="adj" fmla="val 4510"/>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Difference:   </a:t>
              </a:r>
              <a:r>
                <a:rPr kumimoji="0" lang="en-US" sz="1200" b="0" i="0" u="none" strike="noStrike" kern="0" cap="none" spc="0" normalizeH="0" baseline="0" noProof="0" dirty="0">
                  <a:ln>
                    <a:noFill/>
                  </a:ln>
                  <a:solidFill>
                    <a:prstClr val="black">
                      <a:lumMod val="50000"/>
                      <a:lumOff val="50000"/>
                    </a:prstClr>
                  </a:solidFill>
                  <a:effectLst/>
                  <a:uLnTx/>
                  <a:uFillTx/>
                  <a:latin typeface="Calibri" panose="020F0502020204030204"/>
                  <a:ea typeface="+mn-ea"/>
                  <a:cs typeface="+mn-cs"/>
                </a:rPr>
                <a:t>Abs</a:t>
              </a:r>
              <a:r>
                <a:rPr kumimoji="0" lang="en-US" sz="12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  %           </a:t>
              </a:r>
              <a:r>
                <a:rPr kumimoji="0" lang="en-US" sz="1200" b="0" i="0" u="none" strike="noStrike" kern="0" cap="none" spc="0" normalizeH="0" baseline="0" noProof="0" dirty="0">
                  <a:ln>
                    <a:noFill/>
                  </a:ln>
                  <a:solidFill>
                    <a:srgbClr val="FFC000">
                      <a:lumMod val="20000"/>
                      <a:lumOff val="80000"/>
                    </a:srgbClr>
                  </a:solidFill>
                  <a:effectLst/>
                  <a:uLnTx/>
                  <a:uFillTx/>
                  <a:latin typeface="Calibri" panose="020F0502020204030204"/>
                  <a:ea typeface="+mn-ea"/>
                  <a:cs typeface="+mn-cs"/>
                </a:rPr>
                <a:t>-                                                                      - </a:t>
              </a:r>
            </a:p>
          </p:txBody>
        </p:sp>
        <p:pic>
          <p:nvPicPr>
            <p:cNvPr id="122" name="Graphic 121" descr="Play with solid fill">
              <a:extLst>
                <a:ext uri="{FF2B5EF4-FFF2-40B4-BE49-F238E27FC236}">
                  <a16:creationId xmlns:a16="http://schemas.microsoft.com/office/drawing/2014/main" id="{E57D7BB3-E9F7-411D-8693-73148F16089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4153287" y="1376822"/>
              <a:ext cx="184224" cy="204879"/>
            </a:xfrm>
            <a:prstGeom prst="rect">
              <a:avLst/>
            </a:prstGeom>
          </p:spPr>
        </p:pic>
        <p:sp>
          <p:nvSpPr>
            <p:cNvPr id="123" name="Rectangle: Rounded Corners 122">
              <a:extLst>
                <a:ext uri="{FF2B5EF4-FFF2-40B4-BE49-F238E27FC236}">
                  <a16:creationId xmlns:a16="http://schemas.microsoft.com/office/drawing/2014/main" id="{BABC870F-1688-43AC-A07C-DF35B98A6379}"/>
                </a:ext>
              </a:extLst>
            </p:cNvPr>
            <p:cNvSpPr/>
            <p:nvPr/>
          </p:nvSpPr>
          <p:spPr>
            <a:xfrm>
              <a:off x="2184063" y="1093236"/>
              <a:ext cx="2267620" cy="261496"/>
            </a:xfrm>
            <a:prstGeom prst="roundRect">
              <a:avLst>
                <a:gd name="adj" fmla="val 4510"/>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Base Year: 	               </a:t>
              </a:r>
              <a:r>
                <a:rPr kumimoji="0" lang="en-US" sz="1200" b="0" i="0" u="none" strike="noStrike" kern="0" cap="none" spc="0" normalizeH="0" baseline="0" noProof="0" dirty="0">
                  <a:ln>
                    <a:noFill/>
                  </a:ln>
                  <a:solidFill>
                    <a:srgbClr val="FFC000">
                      <a:lumMod val="20000"/>
                      <a:lumOff val="80000"/>
                    </a:srgbClr>
                  </a:solidFill>
                  <a:effectLst/>
                  <a:uLnTx/>
                  <a:uFillTx/>
                  <a:latin typeface="Calibri" panose="020F0502020204030204"/>
                  <a:ea typeface="+mn-ea"/>
                  <a:cs typeface="+mn-cs"/>
                </a:rPr>
                <a:t>2015 </a:t>
              </a:r>
            </a:p>
          </p:txBody>
        </p:sp>
        <p:pic>
          <p:nvPicPr>
            <p:cNvPr id="124" name="Graphic 123" descr="Play with solid fill">
              <a:extLst>
                <a:ext uri="{FF2B5EF4-FFF2-40B4-BE49-F238E27FC236}">
                  <a16:creationId xmlns:a16="http://schemas.microsoft.com/office/drawing/2014/main" id="{292428D4-7549-449B-8B2E-47BEBBF1BEE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4153287" y="1114735"/>
              <a:ext cx="184224" cy="204879"/>
            </a:xfrm>
            <a:prstGeom prst="rect">
              <a:avLst/>
            </a:prstGeom>
          </p:spPr>
        </p:pic>
      </p:grpSp>
      <p:grpSp>
        <p:nvGrpSpPr>
          <p:cNvPr id="125" name="Group 124">
            <a:extLst>
              <a:ext uri="{FF2B5EF4-FFF2-40B4-BE49-F238E27FC236}">
                <a16:creationId xmlns:a16="http://schemas.microsoft.com/office/drawing/2014/main" id="{9C79A5AE-2E89-45E5-996A-E953294FB941}"/>
              </a:ext>
            </a:extLst>
          </p:cNvPr>
          <p:cNvGrpSpPr/>
          <p:nvPr/>
        </p:nvGrpSpPr>
        <p:grpSpPr>
          <a:xfrm>
            <a:off x="8113811" y="2516513"/>
            <a:ext cx="2370724" cy="477546"/>
            <a:chOff x="4966686" y="1089063"/>
            <a:chExt cx="2370724" cy="477546"/>
          </a:xfrm>
        </p:grpSpPr>
        <p:pic>
          <p:nvPicPr>
            <p:cNvPr id="126" name="Graphic 125" descr="Play with solid fill">
              <a:extLst>
                <a:ext uri="{FF2B5EF4-FFF2-40B4-BE49-F238E27FC236}">
                  <a16:creationId xmlns:a16="http://schemas.microsoft.com/office/drawing/2014/main" id="{22FCE90F-E37D-4586-8791-F1F79FB7737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7142859" y="1372057"/>
              <a:ext cx="184224" cy="204879"/>
            </a:xfrm>
            <a:prstGeom prst="rect">
              <a:avLst/>
            </a:prstGeom>
          </p:spPr>
        </p:pic>
        <p:sp>
          <p:nvSpPr>
            <p:cNvPr id="127" name="Rectangle: Rounded Corners 126">
              <a:extLst>
                <a:ext uri="{FF2B5EF4-FFF2-40B4-BE49-F238E27FC236}">
                  <a16:creationId xmlns:a16="http://schemas.microsoft.com/office/drawing/2014/main" id="{05B98440-2398-4445-B536-D0A0AEBD3893}"/>
                </a:ext>
              </a:extLst>
            </p:cNvPr>
            <p:cNvSpPr/>
            <p:nvPr/>
          </p:nvSpPr>
          <p:spPr>
            <a:xfrm>
              <a:off x="4966686" y="1089063"/>
              <a:ext cx="2267621" cy="261496"/>
            </a:xfrm>
            <a:prstGeom prst="roundRect">
              <a:avLst>
                <a:gd name="adj" fmla="val 4510"/>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Base Scenario:       </a:t>
              </a:r>
              <a:r>
                <a:rPr kumimoji="0" lang="en-US" sz="1200" b="0" i="0" u="none" strike="noStrike" kern="0" cap="none" spc="0" normalizeH="0" baseline="0" noProof="0" dirty="0">
                  <a:ln>
                    <a:noFill/>
                  </a:ln>
                  <a:solidFill>
                    <a:srgbClr val="FFC000">
                      <a:lumMod val="20000"/>
                      <a:lumOff val="80000"/>
                    </a:srgbClr>
                  </a:solidFill>
                  <a:effectLst/>
                  <a:uLnTx/>
                  <a:uFillTx/>
                  <a:latin typeface="Calibri" panose="020F0502020204030204"/>
                  <a:ea typeface="+mn-ea"/>
                  <a:cs typeface="+mn-cs"/>
                </a:rPr>
                <a:t>Scenario 1</a:t>
              </a:r>
            </a:p>
          </p:txBody>
        </p:sp>
        <p:pic>
          <p:nvPicPr>
            <p:cNvPr id="128" name="Graphic 127" descr="Play with solid fill">
              <a:extLst>
                <a:ext uri="{FF2B5EF4-FFF2-40B4-BE49-F238E27FC236}">
                  <a16:creationId xmlns:a16="http://schemas.microsoft.com/office/drawing/2014/main" id="{653CAE63-63BB-4195-99EE-6BC4A441FEE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7136351" y="1118571"/>
              <a:ext cx="184224" cy="204879"/>
            </a:xfrm>
            <a:prstGeom prst="rect">
              <a:avLst/>
            </a:prstGeom>
          </p:spPr>
        </p:pic>
      </p:grpSp>
      <p:grpSp>
        <p:nvGrpSpPr>
          <p:cNvPr id="129" name="Group 128">
            <a:extLst>
              <a:ext uri="{FF2B5EF4-FFF2-40B4-BE49-F238E27FC236}">
                <a16:creationId xmlns:a16="http://schemas.microsoft.com/office/drawing/2014/main" id="{69E02557-F3A9-420D-B03D-7DCBC398A4C6}"/>
              </a:ext>
            </a:extLst>
          </p:cNvPr>
          <p:cNvGrpSpPr/>
          <p:nvPr/>
        </p:nvGrpSpPr>
        <p:grpSpPr>
          <a:xfrm>
            <a:off x="11343558" y="2453672"/>
            <a:ext cx="2097786" cy="629685"/>
            <a:chOff x="4730748" y="1029151"/>
            <a:chExt cx="2097786" cy="629685"/>
          </a:xfrm>
        </p:grpSpPr>
        <p:sp>
          <p:nvSpPr>
            <p:cNvPr id="130" name="Rectangle: Rounded Corners 129">
              <a:extLst>
                <a:ext uri="{FF2B5EF4-FFF2-40B4-BE49-F238E27FC236}">
                  <a16:creationId xmlns:a16="http://schemas.microsoft.com/office/drawing/2014/main" id="{97CF4159-4C23-4247-AD56-753C66DAE05F}"/>
                </a:ext>
              </a:extLst>
            </p:cNvPr>
            <p:cNvSpPr/>
            <p:nvPr/>
          </p:nvSpPr>
          <p:spPr>
            <a:xfrm>
              <a:off x="4730749" y="1029151"/>
              <a:ext cx="2097785" cy="629685"/>
            </a:xfrm>
            <a:prstGeom prst="roundRect">
              <a:avLst>
                <a:gd name="adj" fmla="val 4510"/>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Rectangle: Rounded Corners 130">
              <a:extLst>
                <a:ext uri="{FF2B5EF4-FFF2-40B4-BE49-F238E27FC236}">
                  <a16:creationId xmlns:a16="http://schemas.microsoft.com/office/drawing/2014/main" id="{4BD725F6-22E9-4D71-BB5A-D7A656D91B8E}"/>
                </a:ext>
              </a:extLst>
            </p:cNvPr>
            <p:cNvSpPr/>
            <p:nvPr/>
          </p:nvSpPr>
          <p:spPr>
            <a:xfrm>
              <a:off x="4730749" y="1336938"/>
              <a:ext cx="2097784" cy="261496"/>
            </a:xfrm>
            <a:prstGeom prst="roundRect">
              <a:avLst>
                <a:gd name="adj" fmla="val 4510"/>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Overlayer:	</a:t>
              </a:r>
              <a:r>
                <a:rPr kumimoji="0" lang="en-US" sz="1200" b="0" i="0" u="none" strike="noStrike" kern="0" cap="none" spc="0" normalizeH="0" baseline="0" noProof="0" dirty="0">
                  <a:ln>
                    <a:noFill/>
                  </a:ln>
                  <a:solidFill>
                    <a:srgbClr val="FFC000">
                      <a:lumMod val="20000"/>
                      <a:lumOff val="80000"/>
                    </a:srgbClr>
                  </a:solidFill>
                  <a:effectLst/>
                  <a:uLnTx/>
                  <a:uFillTx/>
                  <a:latin typeface="Calibri" panose="020F0502020204030204"/>
                  <a:ea typeface="+mn-ea"/>
                  <a:cs typeface="+mn-cs"/>
                </a:rPr>
                <a:t>Basin </a:t>
              </a:r>
            </a:p>
          </p:txBody>
        </p:sp>
        <p:pic>
          <p:nvPicPr>
            <p:cNvPr id="132" name="Graphic 131" descr="Play with solid fill">
              <a:extLst>
                <a:ext uri="{FF2B5EF4-FFF2-40B4-BE49-F238E27FC236}">
                  <a16:creationId xmlns:a16="http://schemas.microsoft.com/office/drawing/2014/main" id="{4B94119E-1486-4CDE-8E74-C97D0D364C9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6554426" y="1372057"/>
              <a:ext cx="184224" cy="204879"/>
            </a:xfrm>
            <a:prstGeom prst="rect">
              <a:avLst/>
            </a:prstGeom>
          </p:spPr>
        </p:pic>
        <p:sp>
          <p:nvSpPr>
            <p:cNvPr id="133" name="Rectangle: Rounded Corners 132">
              <a:extLst>
                <a:ext uri="{FF2B5EF4-FFF2-40B4-BE49-F238E27FC236}">
                  <a16:creationId xmlns:a16="http://schemas.microsoft.com/office/drawing/2014/main" id="{6A6232AC-31B6-45BC-B694-730FAD53C3E6}"/>
                </a:ext>
              </a:extLst>
            </p:cNvPr>
            <p:cNvSpPr/>
            <p:nvPr/>
          </p:nvSpPr>
          <p:spPr>
            <a:xfrm>
              <a:off x="4730748" y="1089063"/>
              <a:ext cx="2097785" cy="261496"/>
            </a:xfrm>
            <a:prstGeom prst="roundRect">
              <a:avLst>
                <a:gd name="adj" fmla="val 4510"/>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Underlayer:	</a:t>
              </a:r>
              <a:r>
                <a:rPr kumimoji="0" lang="en-US" sz="1200" b="0" i="0" u="none" strike="noStrike" kern="0" cap="none" spc="0" normalizeH="0" baseline="0" noProof="0" dirty="0">
                  <a:ln>
                    <a:noFill/>
                  </a:ln>
                  <a:solidFill>
                    <a:srgbClr val="FFC000">
                      <a:lumMod val="20000"/>
                      <a:lumOff val="80000"/>
                    </a:srgbClr>
                  </a:solidFill>
                  <a:effectLst/>
                  <a:uLnTx/>
                  <a:uFillTx/>
                  <a:latin typeface="Calibri" panose="020F0502020204030204"/>
                  <a:ea typeface="+mn-ea"/>
                  <a:cs typeface="+mn-cs"/>
                </a:rPr>
                <a:t>County</a:t>
              </a:r>
            </a:p>
          </p:txBody>
        </p:sp>
        <p:pic>
          <p:nvPicPr>
            <p:cNvPr id="134" name="Graphic 133" descr="Play with solid fill">
              <a:extLst>
                <a:ext uri="{FF2B5EF4-FFF2-40B4-BE49-F238E27FC236}">
                  <a16:creationId xmlns:a16="http://schemas.microsoft.com/office/drawing/2014/main" id="{ECA46BCC-7728-4C28-B914-2317A4CE06B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6547918" y="1118571"/>
              <a:ext cx="184224" cy="204879"/>
            </a:xfrm>
            <a:prstGeom prst="rect">
              <a:avLst/>
            </a:prstGeom>
          </p:spPr>
        </p:pic>
      </p:grpSp>
      <p:grpSp>
        <p:nvGrpSpPr>
          <p:cNvPr id="135" name="Group 134">
            <a:extLst>
              <a:ext uri="{FF2B5EF4-FFF2-40B4-BE49-F238E27FC236}">
                <a16:creationId xmlns:a16="http://schemas.microsoft.com/office/drawing/2014/main" id="{642B8BE6-6486-47FE-BCB0-55A9E65E76B7}"/>
              </a:ext>
            </a:extLst>
          </p:cNvPr>
          <p:cNvGrpSpPr/>
          <p:nvPr/>
        </p:nvGrpSpPr>
        <p:grpSpPr>
          <a:xfrm>
            <a:off x="2344134" y="2453672"/>
            <a:ext cx="2399005" cy="629685"/>
            <a:chOff x="4730748" y="1029151"/>
            <a:chExt cx="2399005" cy="629685"/>
          </a:xfrm>
        </p:grpSpPr>
        <p:sp>
          <p:nvSpPr>
            <p:cNvPr id="136" name="Rectangle: Rounded Corners 135">
              <a:extLst>
                <a:ext uri="{FF2B5EF4-FFF2-40B4-BE49-F238E27FC236}">
                  <a16:creationId xmlns:a16="http://schemas.microsoft.com/office/drawing/2014/main" id="{A155EF09-F0C7-40BF-AC6A-676CC7511815}"/>
                </a:ext>
              </a:extLst>
            </p:cNvPr>
            <p:cNvSpPr/>
            <p:nvPr/>
          </p:nvSpPr>
          <p:spPr>
            <a:xfrm>
              <a:off x="4730748" y="1029151"/>
              <a:ext cx="2399005" cy="629685"/>
            </a:xfrm>
            <a:prstGeom prst="roundRect">
              <a:avLst>
                <a:gd name="adj" fmla="val 4510"/>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7" name="Rectangle: Rounded Corners 136">
              <a:extLst>
                <a:ext uri="{FF2B5EF4-FFF2-40B4-BE49-F238E27FC236}">
                  <a16:creationId xmlns:a16="http://schemas.microsoft.com/office/drawing/2014/main" id="{6413C691-0E23-45B4-B5F3-D53C25866D9B}"/>
                </a:ext>
              </a:extLst>
            </p:cNvPr>
            <p:cNvSpPr/>
            <p:nvPr/>
          </p:nvSpPr>
          <p:spPr>
            <a:xfrm>
              <a:off x="4730749" y="1336938"/>
              <a:ext cx="2136538" cy="261496"/>
            </a:xfrm>
            <a:prstGeom prst="roundRect">
              <a:avLst>
                <a:gd name="adj" fmla="val 4510"/>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lumMod val="65000"/>
                      <a:lumOff val="35000"/>
                    </a:prstClr>
                  </a:solidFill>
                  <a:effectLst/>
                  <a:uLnTx/>
                  <a:uFillTx/>
                  <a:latin typeface="Calibri" panose="020F0502020204030204"/>
                  <a:ea typeface="+mn-ea"/>
                  <a:cs typeface="+mn-cs"/>
                </a:rPr>
                <a:t>Parameter:	-</a:t>
              </a:r>
            </a:p>
          </p:txBody>
        </p:sp>
        <p:pic>
          <p:nvPicPr>
            <p:cNvPr id="138" name="Graphic 137" descr="Play with solid fill">
              <a:extLst>
                <a:ext uri="{FF2B5EF4-FFF2-40B4-BE49-F238E27FC236}">
                  <a16:creationId xmlns:a16="http://schemas.microsoft.com/office/drawing/2014/main" id="{18E1E3EC-B32D-4E41-81AB-26CB39E7953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5400000">
              <a:off x="6867693" y="1372057"/>
              <a:ext cx="184224" cy="204879"/>
            </a:xfrm>
            <a:prstGeom prst="rect">
              <a:avLst/>
            </a:prstGeom>
          </p:spPr>
        </p:pic>
        <p:sp>
          <p:nvSpPr>
            <p:cNvPr id="139" name="Rectangle: Rounded Corners 138">
              <a:extLst>
                <a:ext uri="{FF2B5EF4-FFF2-40B4-BE49-F238E27FC236}">
                  <a16:creationId xmlns:a16="http://schemas.microsoft.com/office/drawing/2014/main" id="{DCBEDA82-6EAE-4794-A5CB-8D081BAE2462}"/>
                </a:ext>
              </a:extLst>
            </p:cNvPr>
            <p:cNvSpPr/>
            <p:nvPr/>
          </p:nvSpPr>
          <p:spPr>
            <a:xfrm>
              <a:off x="4730748" y="1089063"/>
              <a:ext cx="2174639" cy="261496"/>
            </a:xfrm>
            <a:prstGeom prst="roundRect">
              <a:avLst>
                <a:gd name="adj" fmla="val 4510"/>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Dataset:	</a:t>
              </a:r>
              <a:r>
                <a:rPr kumimoji="0" lang="en-US" sz="1200" b="0" i="0" u="none" strike="noStrike" kern="0" cap="none" spc="0" normalizeH="0" baseline="0" noProof="0" dirty="0">
                  <a:ln>
                    <a:noFill/>
                  </a:ln>
                  <a:solidFill>
                    <a:srgbClr val="FFC000">
                      <a:lumMod val="20000"/>
                      <a:lumOff val="80000"/>
                    </a:srgbClr>
                  </a:solidFill>
                  <a:effectLst/>
                  <a:uLnTx/>
                  <a:uFillTx/>
                  <a:latin typeface="Calibri" panose="020F0502020204030204"/>
                  <a:ea typeface="+mn-ea"/>
                  <a:cs typeface="+mn-cs"/>
                </a:rPr>
                <a:t>CMIP6</a:t>
              </a:r>
            </a:p>
          </p:txBody>
        </p:sp>
        <p:pic>
          <p:nvPicPr>
            <p:cNvPr id="140" name="Graphic 139" descr="Play with solid fill">
              <a:extLst>
                <a:ext uri="{FF2B5EF4-FFF2-40B4-BE49-F238E27FC236}">
                  <a16:creationId xmlns:a16="http://schemas.microsoft.com/office/drawing/2014/main" id="{042D25EC-A905-472C-AA7E-35D3F048C8F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6861185" y="1118571"/>
              <a:ext cx="184224" cy="204879"/>
            </a:xfrm>
            <a:prstGeom prst="rect">
              <a:avLst/>
            </a:prstGeom>
          </p:spPr>
        </p:pic>
      </p:grpSp>
      <p:grpSp>
        <p:nvGrpSpPr>
          <p:cNvPr id="141" name="Group 140">
            <a:extLst>
              <a:ext uri="{FF2B5EF4-FFF2-40B4-BE49-F238E27FC236}">
                <a16:creationId xmlns:a16="http://schemas.microsoft.com/office/drawing/2014/main" id="{E29B6337-24F6-4ADB-80A4-C1C392520815}"/>
              </a:ext>
            </a:extLst>
          </p:cNvPr>
          <p:cNvGrpSpPr/>
          <p:nvPr/>
        </p:nvGrpSpPr>
        <p:grpSpPr>
          <a:xfrm>
            <a:off x="2225396" y="3498226"/>
            <a:ext cx="2728737" cy="4291303"/>
            <a:chOff x="4585996" y="1800808"/>
            <a:chExt cx="7058608" cy="4530011"/>
          </a:xfrm>
        </p:grpSpPr>
        <p:grpSp>
          <p:nvGrpSpPr>
            <p:cNvPr id="142" name="Group 141">
              <a:extLst>
                <a:ext uri="{FF2B5EF4-FFF2-40B4-BE49-F238E27FC236}">
                  <a16:creationId xmlns:a16="http://schemas.microsoft.com/office/drawing/2014/main" id="{F7695DD3-6825-409E-AB84-7BECE1B1FCC7}"/>
                </a:ext>
              </a:extLst>
            </p:cNvPr>
            <p:cNvGrpSpPr/>
            <p:nvPr/>
          </p:nvGrpSpPr>
          <p:grpSpPr>
            <a:xfrm>
              <a:off x="4585996" y="1800808"/>
              <a:ext cx="7058608" cy="4530011"/>
              <a:chOff x="3937518" y="1380930"/>
              <a:chExt cx="7707086" cy="4949889"/>
            </a:xfrm>
          </p:grpSpPr>
          <p:sp>
            <p:nvSpPr>
              <p:cNvPr id="146" name="Rectangle: Rounded Corners 145">
                <a:extLst>
                  <a:ext uri="{FF2B5EF4-FFF2-40B4-BE49-F238E27FC236}">
                    <a16:creationId xmlns:a16="http://schemas.microsoft.com/office/drawing/2014/main" id="{18212793-FE9D-4CC0-8ACC-434FB0960563}"/>
                  </a:ext>
                </a:extLst>
              </p:cNvPr>
              <p:cNvSpPr/>
              <p:nvPr/>
            </p:nvSpPr>
            <p:spPr>
              <a:xfrm>
                <a:off x="3937518" y="1380930"/>
                <a:ext cx="7707086" cy="4949889"/>
              </a:xfrm>
              <a:prstGeom prst="roundRect">
                <a:avLst>
                  <a:gd name="adj" fmla="val 4510"/>
                </a:avLst>
              </a:prstGeom>
              <a:solidFill>
                <a:sysClr val="windowText" lastClr="000000">
                  <a:lumMod val="75000"/>
                  <a:lumOff val="25000"/>
                </a:sysClr>
              </a:solidFill>
              <a:ln w="12700" cap="flat" cmpd="sng" algn="ctr">
                <a:solidFill>
                  <a:srgbClr val="FFC000">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47" name="Picture 146">
                <a:extLst>
                  <a:ext uri="{FF2B5EF4-FFF2-40B4-BE49-F238E27FC236}">
                    <a16:creationId xmlns:a16="http://schemas.microsoft.com/office/drawing/2014/main" id="{94B3A6A6-1259-407B-B429-DB757B5D881B}"/>
                  </a:ext>
                </a:extLst>
              </p:cNvPr>
              <p:cNvPicPr>
                <a:picLocks noChangeAspect="1"/>
              </p:cNvPicPr>
              <p:nvPr/>
            </p:nvPicPr>
            <p:blipFill>
              <a:blip r:embed="rId14"/>
              <a:stretch>
                <a:fillRect/>
              </a:stretch>
            </p:blipFill>
            <p:spPr>
              <a:xfrm>
                <a:off x="4048483" y="1488233"/>
                <a:ext cx="7563464" cy="4775418"/>
              </a:xfrm>
              <a:prstGeom prst="rect">
                <a:avLst/>
              </a:prstGeom>
            </p:spPr>
          </p:pic>
        </p:grpSp>
        <p:sp>
          <p:nvSpPr>
            <p:cNvPr id="143" name="Freeform: Shape 142">
              <a:extLst>
                <a:ext uri="{FF2B5EF4-FFF2-40B4-BE49-F238E27FC236}">
                  <a16:creationId xmlns:a16="http://schemas.microsoft.com/office/drawing/2014/main" id="{099117BE-0791-4CF8-BCF2-511653F5C432}"/>
                </a:ext>
              </a:extLst>
            </p:cNvPr>
            <p:cNvSpPr/>
            <p:nvPr/>
          </p:nvSpPr>
          <p:spPr>
            <a:xfrm>
              <a:off x="6129867" y="3340100"/>
              <a:ext cx="321733" cy="359833"/>
            </a:xfrm>
            <a:custGeom>
              <a:avLst/>
              <a:gdLst>
                <a:gd name="connsiteX0" fmla="*/ 0 w 321733"/>
                <a:gd name="connsiteY0" fmla="*/ 275167 h 359833"/>
                <a:gd name="connsiteX1" fmla="*/ 143933 w 321733"/>
                <a:gd name="connsiteY1" fmla="*/ 12700 h 359833"/>
                <a:gd name="connsiteX2" fmla="*/ 241300 w 321733"/>
                <a:gd name="connsiteY2" fmla="*/ 0 h 359833"/>
                <a:gd name="connsiteX3" fmla="*/ 321733 w 321733"/>
                <a:gd name="connsiteY3" fmla="*/ 275167 h 359833"/>
                <a:gd name="connsiteX4" fmla="*/ 59266 w 321733"/>
                <a:gd name="connsiteY4" fmla="*/ 359833 h 359833"/>
                <a:gd name="connsiteX5" fmla="*/ 0 w 321733"/>
                <a:gd name="connsiteY5" fmla="*/ 275167 h 35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3" h="359833">
                  <a:moveTo>
                    <a:pt x="0" y="275167"/>
                  </a:moveTo>
                  <a:lnTo>
                    <a:pt x="143933" y="12700"/>
                  </a:lnTo>
                  <a:lnTo>
                    <a:pt x="241300" y="0"/>
                  </a:lnTo>
                  <a:lnTo>
                    <a:pt x="321733" y="275167"/>
                  </a:lnTo>
                  <a:lnTo>
                    <a:pt x="59266" y="359833"/>
                  </a:lnTo>
                  <a:lnTo>
                    <a:pt x="0" y="275167"/>
                  </a:lnTo>
                  <a:close/>
                </a:path>
              </a:pathLst>
            </a:custGeom>
            <a:solidFill>
              <a:sysClr val="windowText" lastClr="000000">
                <a:lumMod val="85000"/>
                <a:lumOff val="15000"/>
                <a:alpha val="51000"/>
              </a:sysClr>
            </a:solidFill>
            <a:ln w="12700" cap="flat" cmpd="sng" algn="ctr">
              <a:solidFill>
                <a:srgbClr val="FFC000">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44" name="Graphic 143" descr="Cursor with solid fill">
              <a:extLst>
                <a:ext uri="{FF2B5EF4-FFF2-40B4-BE49-F238E27FC236}">
                  <a16:creationId xmlns:a16="http://schemas.microsoft.com/office/drawing/2014/main" id="{142B5027-B0C6-49DF-AC68-15FB2A07B8D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249062" y="3473030"/>
              <a:ext cx="422384" cy="422384"/>
            </a:xfrm>
            <a:prstGeom prst="rect">
              <a:avLst/>
            </a:prstGeom>
          </p:spPr>
        </p:pic>
        <p:graphicFrame>
          <p:nvGraphicFramePr>
            <p:cNvPr id="145" name="Chart 144">
              <a:extLst>
                <a:ext uri="{FF2B5EF4-FFF2-40B4-BE49-F238E27FC236}">
                  <a16:creationId xmlns:a16="http://schemas.microsoft.com/office/drawing/2014/main" id="{59A4AD15-D458-47C1-B7F2-395C10A5B498}"/>
                </a:ext>
              </a:extLst>
            </p:cNvPr>
            <p:cNvGraphicFramePr/>
            <p:nvPr/>
          </p:nvGraphicFramePr>
          <p:xfrm>
            <a:off x="6644165" y="3218531"/>
            <a:ext cx="2397919" cy="1272752"/>
          </p:xfrm>
          <a:graphic>
            <a:graphicData uri="http://schemas.openxmlformats.org/drawingml/2006/chart">
              <c:chart xmlns:c="http://schemas.openxmlformats.org/drawingml/2006/chart" xmlns:r="http://schemas.openxmlformats.org/officeDocument/2006/relationships" r:id="rId17"/>
            </a:graphicData>
          </a:graphic>
        </p:graphicFrame>
      </p:grpSp>
      <p:grpSp>
        <p:nvGrpSpPr>
          <p:cNvPr id="148" name="Group 147">
            <a:extLst>
              <a:ext uri="{FF2B5EF4-FFF2-40B4-BE49-F238E27FC236}">
                <a16:creationId xmlns:a16="http://schemas.microsoft.com/office/drawing/2014/main" id="{E5F94ED9-863B-436D-9CFC-3BD80349BAC4}"/>
              </a:ext>
            </a:extLst>
          </p:cNvPr>
          <p:cNvGrpSpPr/>
          <p:nvPr/>
        </p:nvGrpSpPr>
        <p:grpSpPr>
          <a:xfrm>
            <a:off x="5066685" y="3512946"/>
            <a:ext cx="2728737" cy="4291303"/>
            <a:chOff x="4585996" y="1800808"/>
            <a:chExt cx="7058608" cy="4530011"/>
          </a:xfrm>
        </p:grpSpPr>
        <p:grpSp>
          <p:nvGrpSpPr>
            <p:cNvPr id="149" name="Group 148">
              <a:extLst>
                <a:ext uri="{FF2B5EF4-FFF2-40B4-BE49-F238E27FC236}">
                  <a16:creationId xmlns:a16="http://schemas.microsoft.com/office/drawing/2014/main" id="{E8A5EFA6-2FAA-4683-AA60-4B5E266FC7CD}"/>
                </a:ext>
              </a:extLst>
            </p:cNvPr>
            <p:cNvGrpSpPr/>
            <p:nvPr/>
          </p:nvGrpSpPr>
          <p:grpSpPr>
            <a:xfrm>
              <a:off x="4585996" y="1800808"/>
              <a:ext cx="7058608" cy="4530011"/>
              <a:chOff x="3937518" y="1380930"/>
              <a:chExt cx="7707086" cy="4949889"/>
            </a:xfrm>
          </p:grpSpPr>
          <p:sp>
            <p:nvSpPr>
              <p:cNvPr id="153" name="Rectangle: Rounded Corners 152">
                <a:extLst>
                  <a:ext uri="{FF2B5EF4-FFF2-40B4-BE49-F238E27FC236}">
                    <a16:creationId xmlns:a16="http://schemas.microsoft.com/office/drawing/2014/main" id="{8DFD8EF1-1FD7-4014-B597-3BAC59859EE1}"/>
                  </a:ext>
                </a:extLst>
              </p:cNvPr>
              <p:cNvSpPr/>
              <p:nvPr/>
            </p:nvSpPr>
            <p:spPr>
              <a:xfrm>
                <a:off x="3937518" y="1380930"/>
                <a:ext cx="7707086" cy="4949889"/>
              </a:xfrm>
              <a:prstGeom prst="roundRect">
                <a:avLst>
                  <a:gd name="adj" fmla="val 4510"/>
                </a:avLst>
              </a:prstGeom>
              <a:solidFill>
                <a:sysClr val="windowText" lastClr="000000">
                  <a:lumMod val="75000"/>
                  <a:lumOff val="25000"/>
                </a:sysClr>
              </a:solidFill>
              <a:ln w="12700" cap="flat" cmpd="sng" algn="ctr">
                <a:solidFill>
                  <a:srgbClr val="FFC000">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54" name="Picture 153">
                <a:extLst>
                  <a:ext uri="{FF2B5EF4-FFF2-40B4-BE49-F238E27FC236}">
                    <a16:creationId xmlns:a16="http://schemas.microsoft.com/office/drawing/2014/main" id="{2D6F6937-2A33-47E5-91CA-0D9429929B7A}"/>
                  </a:ext>
                </a:extLst>
              </p:cNvPr>
              <p:cNvPicPr>
                <a:picLocks noChangeAspect="1"/>
              </p:cNvPicPr>
              <p:nvPr/>
            </p:nvPicPr>
            <p:blipFill>
              <a:blip r:embed="rId14">
                <a:duotone>
                  <a:prstClr val="black"/>
                  <a:srgbClr val="70AD47">
                    <a:tint val="45000"/>
                    <a:satMod val="400000"/>
                  </a:srgbClr>
                </a:duotone>
              </a:blip>
              <a:stretch>
                <a:fillRect/>
              </a:stretch>
            </p:blipFill>
            <p:spPr>
              <a:xfrm>
                <a:off x="4048483" y="1488233"/>
                <a:ext cx="7563464" cy="4775418"/>
              </a:xfrm>
              <a:prstGeom prst="rect">
                <a:avLst/>
              </a:prstGeom>
            </p:spPr>
          </p:pic>
        </p:grpSp>
        <p:sp>
          <p:nvSpPr>
            <p:cNvPr id="150" name="Freeform: Shape 149">
              <a:extLst>
                <a:ext uri="{FF2B5EF4-FFF2-40B4-BE49-F238E27FC236}">
                  <a16:creationId xmlns:a16="http://schemas.microsoft.com/office/drawing/2014/main" id="{A2263B3A-C59C-45CA-9954-F60DAE87F2D0}"/>
                </a:ext>
              </a:extLst>
            </p:cNvPr>
            <p:cNvSpPr/>
            <p:nvPr/>
          </p:nvSpPr>
          <p:spPr>
            <a:xfrm>
              <a:off x="6129867" y="3340100"/>
              <a:ext cx="321733" cy="359833"/>
            </a:xfrm>
            <a:custGeom>
              <a:avLst/>
              <a:gdLst>
                <a:gd name="connsiteX0" fmla="*/ 0 w 321733"/>
                <a:gd name="connsiteY0" fmla="*/ 275167 h 359833"/>
                <a:gd name="connsiteX1" fmla="*/ 143933 w 321733"/>
                <a:gd name="connsiteY1" fmla="*/ 12700 h 359833"/>
                <a:gd name="connsiteX2" fmla="*/ 241300 w 321733"/>
                <a:gd name="connsiteY2" fmla="*/ 0 h 359833"/>
                <a:gd name="connsiteX3" fmla="*/ 321733 w 321733"/>
                <a:gd name="connsiteY3" fmla="*/ 275167 h 359833"/>
                <a:gd name="connsiteX4" fmla="*/ 59266 w 321733"/>
                <a:gd name="connsiteY4" fmla="*/ 359833 h 359833"/>
                <a:gd name="connsiteX5" fmla="*/ 0 w 321733"/>
                <a:gd name="connsiteY5" fmla="*/ 275167 h 35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3" h="359833">
                  <a:moveTo>
                    <a:pt x="0" y="275167"/>
                  </a:moveTo>
                  <a:lnTo>
                    <a:pt x="143933" y="12700"/>
                  </a:lnTo>
                  <a:lnTo>
                    <a:pt x="241300" y="0"/>
                  </a:lnTo>
                  <a:lnTo>
                    <a:pt x="321733" y="275167"/>
                  </a:lnTo>
                  <a:lnTo>
                    <a:pt x="59266" y="359833"/>
                  </a:lnTo>
                  <a:lnTo>
                    <a:pt x="0" y="275167"/>
                  </a:lnTo>
                  <a:close/>
                </a:path>
              </a:pathLst>
            </a:custGeom>
            <a:solidFill>
              <a:sysClr val="windowText" lastClr="000000">
                <a:lumMod val="85000"/>
                <a:lumOff val="15000"/>
                <a:alpha val="51000"/>
              </a:sysClr>
            </a:solidFill>
            <a:ln w="12700" cap="flat" cmpd="sng" algn="ctr">
              <a:solidFill>
                <a:srgbClr val="FFC000">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51" name="Graphic 150" descr="Cursor with solid fill">
              <a:extLst>
                <a:ext uri="{FF2B5EF4-FFF2-40B4-BE49-F238E27FC236}">
                  <a16:creationId xmlns:a16="http://schemas.microsoft.com/office/drawing/2014/main" id="{C194694E-2DD9-46EE-9F50-DA29768CA68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249062" y="3473030"/>
              <a:ext cx="422384" cy="422384"/>
            </a:xfrm>
            <a:prstGeom prst="rect">
              <a:avLst/>
            </a:prstGeom>
          </p:spPr>
        </p:pic>
        <p:graphicFrame>
          <p:nvGraphicFramePr>
            <p:cNvPr id="152" name="Chart 151">
              <a:extLst>
                <a:ext uri="{FF2B5EF4-FFF2-40B4-BE49-F238E27FC236}">
                  <a16:creationId xmlns:a16="http://schemas.microsoft.com/office/drawing/2014/main" id="{77767930-38C9-4988-BE7A-1279ADC2491A}"/>
                </a:ext>
              </a:extLst>
            </p:cNvPr>
            <p:cNvGraphicFramePr/>
            <p:nvPr/>
          </p:nvGraphicFramePr>
          <p:xfrm>
            <a:off x="6644165" y="3218531"/>
            <a:ext cx="2397919" cy="1272752"/>
          </p:xfrm>
          <a:graphic>
            <a:graphicData uri="http://schemas.openxmlformats.org/drawingml/2006/chart">
              <c:chart xmlns:c="http://schemas.openxmlformats.org/drawingml/2006/chart" xmlns:r="http://schemas.openxmlformats.org/officeDocument/2006/relationships" r:id="rId18"/>
            </a:graphicData>
          </a:graphic>
        </p:graphicFrame>
      </p:grpSp>
      <p:grpSp>
        <p:nvGrpSpPr>
          <p:cNvPr id="155" name="Group 154">
            <a:extLst>
              <a:ext uri="{FF2B5EF4-FFF2-40B4-BE49-F238E27FC236}">
                <a16:creationId xmlns:a16="http://schemas.microsoft.com/office/drawing/2014/main" id="{67EADE29-AF3E-4264-8B7C-1978AE3C07C3}"/>
              </a:ext>
            </a:extLst>
          </p:cNvPr>
          <p:cNvGrpSpPr/>
          <p:nvPr/>
        </p:nvGrpSpPr>
        <p:grpSpPr>
          <a:xfrm>
            <a:off x="7922287" y="3516328"/>
            <a:ext cx="2728737" cy="4291303"/>
            <a:chOff x="4585996" y="1800808"/>
            <a:chExt cx="7058608" cy="4530011"/>
          </a:xfrm>
        </p:grpSpPr>
        <p:grpSp>
          <p:nvGrpSpPr>
            <p:cNvPr id="156" name="Group 155">
              <a:extLst>
                <a:ext uri="{FF2B5EF4-FFF2-40B4-BE49-F238E27FC236}">
                  <a16:creationId xmlns:a16="http://schemas.microsoft.com/office/drawing/2014/main" id="{CC16EB96-CA34-4DD9-9CE5-9EE0BD2A21A5}"/>
                </a:ext>
              </a:extLst>
            </p:cNvPr>
            <p:cNvGrpSpPr/>
            <p:nvPr/>
          </p:nvGrpSpPr>
          <p:grpSpPr>
            <a:xfrm>
              <a:off x="4585996" y="1800808"/>
              <a:ext cx="7058608" cy="4530011"/>
              <a:chOff x="3937518" y="1380930"/>
              <a:chExt cx="7707086" cy="4949889"/>
            </a:xfrm>
          </p:grpSpPr>
          <p:sp>
            <p:nvSpPr>
              <p:cNvPr id="160" name="Rectangle: Rounded Corners 159">
                <a:extLst>
                  <a:ext uri="{FF2B5EF4-FFF2-40B4-BE49-F238E27FC236}">
                    <a16:creationId xmlns:a16="http://schemas.microsoft.com/office/drawing/2014/main" id="{8C3B605C-7151-45DD-8868-A92C256F8D11}"/>
                  </a:ext>
                </a:extLst>
              </p:cNvPr>
              <p:cNvSpPr/>
              <p:nvPr/>
            </p:nvSpPr>
            <p:spPr>
              <a:xfrm>
                <a:off x="3937518" y="1380930"/>
                <a:ext cx="7707086" cy="4949889"/>
              </a:xfrm>
              <a:prstGeom prst="roundRect">
                <a:avLst>
                  <a:gd name="adj" fmla="val 4510"/>
                </a:avLst>
              </a:prstGeom>
              <a:solidFill>
                <a:sysClr val="windowText" lastClr="000000">
                  <a:lumMod val="75000"/>
                  <a:lumOff val="25000"/>
                </a:sysClr>
              </a:solidFill>
              <a:ln w="12700" cap="flat" cmpd="sng" algn="ctr">
                <a:solidFill>
                  <a:srgbClr val="FFC000">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61" name="Picture 160">
                <a:extLst>
                  <a:ext uri="{FF2B5EF4-FFF2-40B4-BE49-F238E27FC236}">
                    <a16:creationId xmlns:a16="http://schemas.microsoft.com/office/drawing/2014/main" id="{AE030263-57F0-4BB4-A165-B01003811A3D}"/>
                  </a:ext>
                </a:extLst>
              </p:cNvPr>
              <p:cNvPicPr>
                <a:picLocks noChangeAspect="1"/>
              </p:cNvPicPr>
              <p:nvPr/>
            </p:nvPicPr>
            <p:blipFill>
              <a:blip r:embed="rId14">
                <a:duotone>
                  <a:prstClr val="black"/>
                  <a:srgbClr val="ED7D31">
                    <a:tint val="45000"/>
                    <a:satMod val="400000"/>
                  </a:srgbClr>
                </a:duotone>
              </a:blip>
              <a:stretch>
                <a:fillRect/>
              </a:stretch>
            </p:blipFill>
            <p:spPr>
              <a:xfrm>
                <a:off x="4048483" y="1488233"/>
                <a:ext cx="7563464" cy="4775418"/>
              </a:xfrm>
              <a:prstGeom prst="rect">
                <a:avLst/>
              </a:prstGeom>
            </p:spPr>
          </p:pic>
        </p:grpSp>
        <p:sp>
          <p:nvSpPr>
            <p:cNvPr id="157" name="Freeform: Shape 156">
              <a:extLst>
                <a:ext uri="{FF2B5EF4-FFF2-40B4-BE49-F238E27FC236}">
                  <a16:creationId xmlns:a16="http://schemas.microsoft.com/office/drawing/2014/main" id="{33146A2D-E8B6-4ED3-8112-49584EB02E84}"/>
                </a:ext>
              </a:extLst>
            </p:cNvPr>
            <p:cNvSpPr/>
            <p:nvPr/>
          </p:nvSpPr>
          <p:spPr>
            <a:xfrm>
              <a:off x="6129867" y="3340100"/>
              <a:ext cx="321733" cy="359833"/>
            </a:xfrm>
            <a:custGeom>
              <a:avLst/>
              <a:gdLst>
                <a:gd name="connsiteX0" fmla="*/ 0 w 321733"/>
                <a:gd name="connsiteY0" fmla="*/ 275167 h 359833"/>
                <a:gd name="connsiteX1" fmla="*/ 143933 w 321733"/>
                <a:gd name="connsiteY1" fmla="*/ 12700 h 359833"/>
                <a:gd name="connsiteX2" fmla="*/ 241300 w 321733"/>
                <a:gd name="connsiteY2" fmla="*/ 0 h 359833"/>
                <a:gd name="connsiteX3" fmla="*/ 321733 w 321733"/>
                <a:gd name="connsiteY3" fmla="*/ 275167 h 359833"/>
                <a:gd name="connsiteX4" fmla="*/ 59266 w 321733"/>
                <a:gd name="connsiteY4" fmla="*/ 359833 h 359833"/>
                <a:gd name="connsiteX5" fmla="*/ 0 w 321733"/>
                <a:gd name="connsiteY5" fmla="*/ 275167 h 35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3" h="359833">
                  <a:moveTo>
                    <a:pt x="0" y="275167"/>
                  </a:moveTo>
                  <a:lnTo>
                    <a:pt x="143933" y="12700"/>
                  </a:lnTo>
                  <a:lnTo>
                    <a:pt x="241300" y="0"/>
                  </a:lnTo>
                  <a:lnTo>
                    <a:pt x="321733" y="275167"/>
                  </a:lnTo>
                  <a:lnTo>
                    <a:pt x="59266" y="359833"/>
                  </a:lnTo>
                  <a:lnTo>
                    <a:pt x="0" y="275167"/>
                  </a:lnTo>
                  <a:close/>
                </a:path>
              </a:pathLst>
            </a:custGeom>
            <a:solidFill>
              <a:sysClr val="windowText" lastClr="000000">
                <a:lumMod val="85000"/>
                <a:lumOff val="15000"/>
                <a:alpha val="51000"/>
              </a:sysClr>
            </a:solidFill>
            <a:ln w="12700" cap="flat" cmpd="sng" algn="ctr">
              <a:solidFill>
                <a:srgbClr val="FFC000">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58" name="Graphic 157" descr="Cursor with solid fill">
              <a:extLst>
                <a:ext uri="{FF2B5EF4-FFF2-40B4-BE49-F238E27FC236}">
                  <a16:creationId xmlns:a16="http://schemas.microsoft.com/office/drawing/2014/main" id="{E28488D7-5E87-41CE-A7F2-6491134F88DA}"/>
                </a:ext>
              </a:extLst>
            </p:cNvPr>
            <p:cNvPicPr>
              <a:picLocks noChangeAspect="1"/>
            </p:cNvPicPr>
            <p:nvPr/>
          </p:nvPicPr>
          <p:blipFill>
            <a:blip r:embed="rId15">
              <a:duotone>
                <a:prstClr val="black"/>
                <a:srgbClr val="ED7D31">
                  <a:tint val="45000"/>
                  <a:satMod val="400000"/>
                </a:srgbClr>
              </a:duotone>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249062" y="3473030"/>
              <a:ext cx="422384" cy="422384"/>
            </a:xfrm>
            <a:prstGeom prst="rect">
              <a:avLst/>
            </a:prstGeom>
          </p:spPr>
        </p:pic>
        <p:graphicFrame>
          <p:nvGraphicFramePr>
            <p:cNvPr id="159" name="Chart 158">
              <a:extLst>
                <a:ext uri="{FF2B5EF4-FFF2-40B4-BE49-F238E27FC236}">
                  <a16:creationId xmlns:a16="http://schemas.microsoft.com/office/drawing/2014/main" id="{EEEA1251-8983-4D34-8033-EFEF770E3611}"/>
                </a:ext>
              </a:extLst>
            </p:cNvPr>
            <p:cNvGraphicFramePr/>
            <p:nvPr/>
          </p:nvGraphicFramePr>
          <p:xfrm>
            <a:off x="6644165" y="3218531"/>
            <a:ext cx="2397919" cy="1272752"/>
          </p:xfrm>
          <a:graphic>
            <a:graphicData uri="http://schemas.openxmlformats.org/drawingml/2006/chart">
              <c:chart xmlns:c="http://schemas.openxmlformats.org/drawingml/2006/chart" xmlns:r="http://schemas.openxmlformats.org/officeDocument/2006/relationships" r:id="rId19"/>
            </a:graphicData>
          </a:graphic>
        </p:graphicFrame>
      </p:grpSp>
      <p:grpSp>
        <p:nvGrpSpPr>
          <p:cNvPr id="162" name="Group 161">
            <a:extLst>
              <a:ext uri="{FF2B5EF4-FFF2-40B4-BE49-F238E27FC236}">
                <a16:creationId xmlns:a16="http://schemas.microsoft.com/office/drawing/2014/main" id="{05B4230F-81DF-45AF-9F7C-B1619FF2D636}"/>
              </a:ext>
            </a:extLst>
          </p:cNvPr>
          <p:cNvGrpSpPr/>
          <p:nvPr/>
        </p:nvGrpSpPr>
        <p:grpSpPr>
          <a:xfrm>
            <a:off x="10782002" y="3498226"/>
            <a:ext cx="2728737" cy="4291303"/>
            <a:chOff x="4585996" y="1800808"/>
            <a:chExt cx="7058608" cy="4530011"/>
          </a:xfrm>
        </p:grpSpPr>
        <p:grpSp>
          <p:nvGrpSpPr>
            <p:cNvPr id="163" name="Group 162">
              <a:extLst>
                <a:ext uri="{FF2B5EF4-FFF2-40B4-BE49-F238E27FC236}">
                  <a16:creationId xmlns:a16="http://schemas.microsoft.com/office/drawing/2014/main" id="{38A06B1B-288E-44B7-A3EE-91B4A6EAE2DC}"/>
                </a:ext>
              </a:extLst>
            </p:cNvPr>
            <p:cNvGrpSpPr/>
            <p:nvPr/>
          </p:nvGrpSpPr>
          <p:grpSpPr>
            <a:xfrm>
              <a:off x="4585996" y="1800808"/>
              <a:ext cx="7058608" cy="4530011"/>
              <a:chOff x="3937518" y="1380930"/>
              <a:chExt cx="7707086" cy="4949889"/>
            </a:xfrm>
          </p:grpSpPr>
          <p:sp>
            <p:nvSpPr>
              <p:cNvPr id="167" name="Rectangle: Rounded Corners 166">
                <a:extLst>
                  <a:ext uri="{FF2B5EF4-FFF2-40B4-BE49-F238E27FC236}">
                    <a16:creationId xmlns:a16="http://schemas.microsoft.com/office/drawing/2014/main" id="{82F53485-0645-4333-8F1B-FEC81A521028}"/>
                  </a:ext>
                </a:extLst>
              </p:cNvPr>
              <p:cNvSpPr/>
              <p:nvPr/>
            </p:nvSpPr>
            <p:spPr>
              <a:xfrm>
                <a:off x="3937518" y="1380930"/>
                <a:ext cx="7707086" cy="4949889"/>
              </a:xfrm>
              <a:prstGeom prst="roundRect">
                <a:avLst>
                  <a:gd name="adj" fmla="val 4510"/>
                </a:avLst>
              </a:prstGeom>
              <a:solidFill>
                <a:sysClr val="windowText" lastClr="000000">
                  <a:lumMod val="75000"/>
                  <a:lumOff val="25000"/>
                </a:sysClr>
              </a:solidFill>
              <a:ln w="12700" cap="flat" cmpd="sng" algn="ctr">
                <a:solidFill>
                  <a:srgbClr val="FFC000">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68" name="Picture 167">
                <a:extLst>
                  <a:ext uri="{FF2B5EF4-FFF2-40B4-BE49-F238E27FC236}">
                    <a16:creationId xmlns:a16="http://schemas.microsoft.com/office/drawing/2014/main" id="{67F90D4E-576C-49A8-8038-5BAA3A114B89}"/>
                  </a:ext>
                </a:extLst>
              </p:cNvPr>
              <p:cNvPicPr>
                <a:picLocks noChangeAspect="1"/>
              </p:cNvPicPr>
              <p:nvPr/>
            </p:nvPicPr>
            <p:blipFill>
              <a:blip r:embed="rId14">
                <a:duotone>
                  <a:prstClr val="black"/>
                  <a:srgbClr val="4472C4">
                    <a:tint val="45000"/>
                    <a:satMod val="400000"/>
                  </a:srgbClr>
                </a:duotone>
              </a:blip>
              <a:stretch>
                <a:fillRect/>
              </a:stretch>
            </p:blipFill>
            <p:spPr>
              <a:xfrm>
                <a:off x="4048483" y="1488233"/>
                <a:ext cx="7563464" cy="4775418"/>
              </a:xfrm>
              <a:prstGeom prst="rect">
                <a:avLst/>
              </a:prstGeom>
            </p:spPr>
          </p:pic>
        </p:grpSp>
        <p:sp>
          <p:nvSpPr>
            <p:cNvPr id="164" name="Freeform: Shape 163">
              <a:extLst>
                <a:ext uri="{FF2B5EF4-FFF2-40B4-BE49-F238E27FC236}">
                  <a16:creationId xmlns:a16="http://schemas.microsoft.com/office/drawing/2014/main" id="{8D1DE89C-1BAC-46EA-850B-54F55C064FE7}"/>
                </a:ext>
              </a:extLst>
            </p:cNvPr>
            <p:cNvSpPr/>
            <p:nvPr/>
          </p:nvSpPr>
          <p:spPr>
            <a:xfrm>
              <a:off x="6129867" y="3340100"/>
              <a:ext cx="321733" cy="359833"/>
            </a:xfrm>
            <a:custGeom>
              <a:avLst/>
              <a:gdLst>
                <a:gd name="connsiteX0" fmla="*/ 0 w 321733"/>
                <a:gd name="connsiteY0" fmla="*/ 275167 h 359833"/>
                <a:gd name="connsiteX1" fmla="*/ 143933 w 321733"/>
                <a:gd name="connsiteY1" fmla="*/ 12700 h 359833"/>
                <a:gd name="connsiteX2" fmla="*/ 241300 w 321733"/>
                <a:gd name="connsiteY2" fmla="*/ 0 h 359833"/>
                <a:gd name="connsiteX3" fmla="*/ 321733 w 321733"/>
                <a:gd name="connsiteY3" fmla="*/ 275167 h 359833"/>
                <a:gd name="connsiteX4" fmla="*/ 59266 w 321733"/>
                <a:gd name="connsiteY4" fmla="*/ 359833 h 359833"/>
                <a:gd name="connsiteX5" fmla="*/ 0 w 321733"/>
                <a:gd name="connsiteY5" fmla="*/ 275167 h 35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3" h="359833">
                  <a:moveTo>
                    <a:pt x="0" y="275167"/>
                  </a:moveTo>
                  <a:lnTo>
                    <a:pt x="143933" y="12700"/>
                  </a:lnTo>
                  <a:lnTo>
                    <a:pt x="241300" y="0"/>
                  </a:lnTo>
                  <a:lnTo>
                    <a:pt x="321733" y="275167"/>
                  </a:lnTo>
                  <a:lnTo>
                    <a:pt x="59266" y="359833"/>
                  </a:lnTo>
                  <a:lnTo>
                    <a:pt x="0" y="275167"/>
                  </a:lnTo>
                  <a:close/>
                </a:path>
              </a:pathLst>
            </a:custGeom>
            <a:solidFill>
              <a:sysClr val="windowText" lastClr="000000">
                <a:lumMod val="85000"/>
                <a:lumOff val="15000"/>
                <a:alpha val="51000"/>
              </a:sysClr>
            </a:solidFill>
            <a:ln w="12700" cap="flat" cmpd="sng" algn="ctr">
              <a:solidFill>
                <a:srgbClr val="FFC000">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65" name="Graphic 164" descr="Cursor with solid fill">
              <a:extLst>
                <a:ext uri="{FF2B5EF4-FFF2-40B4-BE49-F238E27FC236}">
                  <a16:creationId xmlns:a16="http://schemas.microsoft.com/office/drawing/2014/main" id="{013A11EC-2FAF-4506-BD56-D118BB587CD9}"/>
                </a:ext>
              </a:extLst>
            </p:cNvPr>
            <p:cNvPicPr>
              <a:picLocks noChangeAspect="1"/>
            </p:cNvPicPr>
            <p:nvPr/>
          </p:nvPicPr>
          <p:blipFill>
            <a:blip r:embed="rId15">
              <a:duotone>
                <a:prstClr val="black"/>
                <a:srgbClr val="4472C4">
                  <a:tint val="45000"/>
                  <a:satMod val="400000"/>
                </a:srgbClr>
              </a:duotone>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249062" y="3473030"/>
              <a:ext cx="422384" cy="422384"/>
            </a:xfrm>
            <a:prstGeom prst="rect">
              <a:avLst/>
            </a:prstGeom>
          </p:spPr>
        </p:pic>
        <p:graphicFrame>
          <p:nvGraphicFramePr>
            <p:cNvPr id="166" name="Chart 165">
              <a:extLst>
                <a:ext uri="{FF2B5EF4-FFF2-40B4-BE49-F238E27FC236}">
                  <a16:creationId xmlns:a16="http://schemas.microsoft.com/office/drawing/2014/main" id="{2BF03E3E-0F10-4C32-96CC-C6B7FE7673CF}"/>
                </a:ext>
              </a:extLst>
            </p:cNvPr>
            <p:cNvGraphicFramePr/>
            <p:nvPr/>
          </p:nvGraphicFramePr>
          <p:xfrm>
            <a:off x="6644165" y="3218531"/>
            <a:ext cx="2397919" cy="1272752"/>
          </p:xfrm>
          <a:graphic>
            <a:graphicData uri="http://schemas.openxmlformats.org/drawingml/2006/chart">
              <c:chart xmlns:c="http://schemas.openxmlformats.org/drawingml/2006/chart" xmlns:r="http://schemas.openxmlformats.org/officeDocument/2006/relationships" r:id="rId20"/>
            </a:graphicData>
          </a:graphic>
        </p:graphicFrame>
      </p:grpSp>
      <p:sp>
        <p:nvSpPr>
          <p:cNvPr id="169" name="TextBox 168">
            <a:extLst>
              <a:ext uri="{FF2B5EF4-FFF2-40B4-BE49-F238E27FC236}">
                <a16:creationId xmlns:a16="http://schemas.microsoft.com/office/drawing/2014/main" id="{FC8CF41D-4543-4018-8480-272067F8403A}"/>
              </a:ext>
            </a:extLst>
          </p:cNvPr>
          <p:cNvSpPr txBox="1"/>
          <p:nvPr/>
        </p:nvSpPr>
        <p:spPr>
          <a:xfrm>
            <a:off x="5066685" y="3156653"/>
            <a:ext cx="2732850" cy="276999"/>
          </a:xfrm>
          <a:prstGeom prst="rect">
            <a:avLst/>
          </a:prstGeom>
          <a:noFill/>
        </p:spPr>
        <p:txBody>
          <a:bodyPr wrap="square" rtlCol="0">
            <a:spAutoFit/>
          </a:bodyPr>
          <a:lstStyle/>
          <a:p>
            <a:pPr algn="ctr" defTabSz="914400"/>
            <a:r>
              <a:rPr lang="en-US" sz="1200" dirty="0">
                <a:solidFill>
                  <a:srgbClr val="FFC000">
                    <a:lumMod val="60000"/>
                    <a:lumOff val="40000"/>
                  </a:srgbClr>
                </a:solidFill>
                <a:latin typeface="Arial Black" panose="020B0A04020102020204" pitchFamily="34" charset="0"/>
              </a:rPr>
              <a:t>Water Demands</a:t>
            </a:r>
          </a:p>
        </p:txBody>
      </p:sp>
      <p:sp>
        <p:nvSpPr>
          <p:cNvPr id="170" name="TextBox 169">
            <a:extLst>
              <a:ext uri="{FF2B5EF4-FFF2-40B4-BE49-F238E27FC236}">
                <a16:creationId xmlns:a16="http://schemas.microsoft.com/office/drawing/2014/main" id="{AA31CEF9-DFE5-477E-A73F-D014E0EFED0A}"/>
              </a:ext>
            </a:extLst>
          </p:cNvPr>
          <p:cNvSpPr txBox="1"/>
          <p:nvPr/>
        </p:nvSpPr>
        <p:spPr>
          <a:xfrm>
            <a:off x="7934093" y="3158843"/>
            <a:ext cx="2728737" cy="276999"/>
          </a:xfrm>
          <a:prstGeom prst="rect">
            <a:avLst/>
          </a:prstGeom>
          <a:noFill/>
        </p:spPr>
        <p:txBody>
          <a:bodyPr wrap="square" rtlCol="0">
            <a:spAutoFit/>
          </a:bodyPr>
          <a:lstStyle/>
          <a:p>
            <a:pPr algn="ctr" defTabSz="914400"/>
            <a:r>
              <a:rPr lang="en-US" sz="1200" dirty="0">
                <a:solidFill>
                  <a:srgbClr val="FFC000">
                    <a:lumMod val="60000"/>
                    <a:lumOff val="40000"/>
                  </a:srgbClr>
                </a:solidFill>
                <a:latin typeface="Arial Black" panose="020B0A04020102020204" pitchFamily="34" charset="0"/>
              </a:rPr>
              <a:t>Landuse</a:t>
            </a:r>
          </a:p>
        </p:txBody>
      </p:sp>
      <p:sp>
        <p:nvSpPr>
          <p:cNvPr id="171" name="TextBox 170">
            <a:extLst>
              <a:ext uri="{FF2B5EF4-FFF2-40B4-BE49-F238E27FC236}">
                <a16:creationId xmlns:a16="http://schemas.microsoft.com/office/drawing/2014/main" id="{2172A397-AF83-46BC-8C75-143F1DFBF3EB}"/>
              </a:ext>
            </a:extLst>
          </p:cNvPr>
          <p:cNvSpPr txBox="1"/>
          <p:nvPr/>
        </p:nvSpPr>
        <p:spPr>
          <a:xfrm>
            <a:off x="10797388" y="3163092"/>
            <a:ext cx="2728737" cy="276999"/>
          </a:xfrm>
          <a:prstGeom prst="rect">
            <a:avLst/>
          </a:prstGeom>
          <a:noFill/>
        </p:spPr>
        <p:txBody>
          <a:bodyPr wrap="square" rtlCol="0">
            <a:spAutoFit/>
          </a:bodyPr>
          <a:lstStyle/>
          <a:p>
            <a:pPr algn="ctr" defTabSz="914400"/>
            <a:r>
              <a:rPr lang="en-US" sz="1200" dirty="0">
                <a:solidFill>
                  <a:srgbClr val="FFC000">
                    <a:lumMod val="60000"/>
                    <a:lumOff val="40000"/>
                  </a:srgbClr>
                </a:solidFill>
                <a:latin typeface="Arial Black" panose="020B0A04020102020204" pitchFamily="34" charset="0"/>
              </a:rPr>
              <a:t>Scarcity</a:t>
            </a:r>
          </a:p>
        </p:txBody>
      </p:sp>
      <p:pic>
        <p:nvPicPr>
          <p:cNvPr id="172" name="Graphic 171" descr="Play with solid fill">
            <a:extLst>
              <a:ext uri="{FF2B5EF4-FFF2-40B4-BE49-F238E27FC236}">
                <a16:creationId xmlns:a16="http://schemas.microsoft.com/office/drawing/2014/main" id="{EE9C593F-BAFA-4288-AC78-21D9F5D76FB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4481078" y="3199152"/>
            <a:ext cx="184224" cy="204879"/>
          </a:xfrm>
          <a:prstGeom prst="rect">
            <a:avLst/>
          </a:prstGeom>
        </p:spPr>
      </p:pic>
      <p:pic>
        <p:nvPicPr>
          <p:cNvPr id="173" name="Graphic 172" descr="Play with solid fill">
            <a:extLst>
              <a:ext uri="{FF2B5EF4-FFF2-40B4-BE49-F238E27FC236}">
                <a16:creationId xmlns:a16="http://schemas.microsoft.com/office/drawing/2014/main" id="{5B208D15-9749-49BA-B63F-ED565362AFF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7437590" y="3193933"/>
            <a:ext cx="184224" cy="204879"/>
          </a:xfrm>
          <a:prstGeom prst="rect">
            <a:avLst/>
          </a:prstGeom>
        </p:spPr>
      </p:pic>
      <p:pic>
        <p:nvPicPr>
          <p:cNvPr id="174" name="Graphic 173" descr="Play with solid fill">
            <a:extLst>
              <a:ext uri="{FF2B5EF4-FFF2-40B4-BE49-F238E27FC236}">
                <a16:creationId xmlns:a16="http://schemas.microsoft.com/office/drawing/2014/main" id="{33FFAD50-C8FA-4311-9904-8841D07695F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10284687" y="3193696"/>
            <a:ext cx="184224" cy="204879"/>
          </a:xfrm>
          <a:prstGeom prst="rect">
            <a:avLst/>
          </a:prstGeom>
        </p:spPr>
      </p:pic>
      <p:pic>
        <p:nvPicPr>
          <p:cNvPr id="175" name="Graphic 174" descr="Play with solid fill">
            <a:extLst>
              <a:ext uri="{FF2B5EF4-FFF2-40B4-BE49-F238E27FC236}">
                <a16:creationId xmlns:a16="http://schemas.microsoft.com/office/drawing/2014/main" id="{1DB04BD3-9DE0-42B0-919A-2B4AD109757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13167237" y="3193697"/>
            <a:ext cx="184224" cy="204879"/>
          </a:xfrm>
          <a:prstGeom prst="rect">
            <a:avLst/>
          </a:prstGeom>
        </p:spPr>
      </p:pic>
      <p:sp>
        <p:nvSpPr>
          <p:cNvPr id="176" name="TextBox 175">
            <a:extLst>
              <a:ext uri="{FF2B5EF4-FFF2-40B4-BE49-F238E27FC236}">
                <a16:creationId xmlns:a16="http://schemas.microsoft.com/office/drawing/2014/main" id="{61B5C647-401B-46A9-A655-812947C579AD}"/>
              </a:ext>
            </a:extLst>
          </p:cNvPr>
          <p:cNvSpPr txBox="1"/>
          <p:nvPr/>
        </p:nvSpPr>
        <p:spPr>
          <a:xfrm>
            <a:off x="2221283" y="1889103"/>
            <a:ext cx="1373133" cy="369332"/>
          </a:xfrm>
          <a:prstGeom prst="rect">
            <a:avLst/>
          </a:prstGeom>
          <a:noFill/>
        </p:spPr>
        <p:txBody>
          <a:bodyPr wrap="none" rtlCol="0">
            <a:spAutoFit/>
          </a:bodyPr>
          <a:lstStyle/>
          <a:p>
            <a:pPr defTabSz="914400"/>
            <a:r>
              <a:rPr lang="en-US" sz="1800" dirty="0">
                <a:solidFill>
                  <a:srgbClr val="FFC000">
                    <a:lumMod val="75000"/>
                  </a:srgbClr>
                </a:solidFill>
                <a:latin typeface="Arial Black" panose="020B0A04020102020204" pitchFamily="34" charset="0"/>
              </a:rPr>
              <a:t>Foresight</a:t>
            </a:r>
          </a:p>
        </p:txBody>
      </p:sp>
    </p:spTree>
    <p:extLst>
      <p:ext uri="{BB962C8B-B14F-4D97-AF65-F5344CB8AC3E}">
        <p14:creationId xmlns:p14="http://schemas.microsoft.com/office/powerpoint/2010/main" val="594896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61E7DF-2D5A-4EF0-9E9E-047227DE4DB5}"/>
              </a:ext>
            </a:extLst>
          </p:cNvPr>
          <p:cNvSpPr>
            <a:spLocks noGrp="1"/>
          </p:cNvSpPr>
          <p:nvPr>
            <p:ph type="sldNum" sz="quarter" idx="12"/>
          </p:nvPr>
        </p:nvSpPr>
        <p:spPr/>
        <p:txBody>
          <a:bodyPr/>
          <a:lstStyle/>
          <a:p>
            <a:fld id="{FE7A4BB3-E848-5A44-82DF-322201952CD8}" type="slidenum">
              <a:rPr lang="en-US" smtClean="0"/>
              <a:pPr/>
              <a:t>2</a:t>
            </a:fld>
            <a:endParaRPr lang="en-US" dirty="0"/>
          </a:p>
        </p:txBody>
      </p:sp>
      <p:sp>
        <p:nvSpPr>
          <p:cNvPr id="3" name="Title 2">
            <a:extLst>
              <a:ext uri="{FF2B5EF4-FFF2-40B4-BE49-F238E27FC236}">
                <a16:creationId xmlns:a16="http://schemas.microsoft.com/office/drawing/2014/main" id="{6D50AF6E-CF6A-429E-A4B2-32D2D767B73B}"/>
              </a:ext>
            </a:extLst>
          </p:cNvPr>
          <p:cNvSpPr>
            <a:spLocks noGrp="1"/>
          </p:cNvSpPr>
          <p:nvPr>
            <p:ph type="title"/>
          </p:nvPr>
        </p:nvSpPr>
        <p:spPr/>
        <p:txBody>
          <a:bodyPr anchor="ctr"/>
          <a:lstStyle/>
          <a:p>
            <a:r>
              <a:rPr lang="en-US" dirty="0"/>
              <a:t>GCIMS Integration</a:t>
            </a:r>
          </a:p>
        </p:txBody>
      </p:sp>
      <p:sp>
        <p:nvSpPr>
          <p:cNvPr id="5" name="Oval 4">
            <a:extLst>
              <a:ext uri="{FF2B5EF4-FFF2-40B4-BE49-F238E27FC236}">
                <a16:creationId xmlns:a16="http://schemas.microsoft.com/office/drawing/2014/main" id="{48A56173-2845-44D2-AB1D-0AB5FBFACD11}"/>
              </a:ext>
            </a:extLst>
          </p:cNvPr>
          <p:cNvSpPr/>
          <p:nvPr/>
        </p:nvSpPr>
        <p:spPr>
          <a:xfrm>
            <a:off x="2267062" y="1912257"/>
            <a:ext cx="2246811" cy="221546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1. What can we do?</a:t>
            </a:r>
          </a:p>
        </p:txBody>
      </p:sp>
      <p:sp>
        <p:nvSpPr>
          <p:cNvPr id="6" name="Oval 5">
            <a:extLst>
              <a:ext uri="{FF2B5EF4-FFF2-40B4-BE49-F238E27FC236}">
                <a16:creationId xmlns:a16="http://schemas.microsoft.com/office/drawing/2014/main" id="{41721B6F-F27A-45B7-9B3E-4949071DDA94}"/>
              </a:ext>
            </a:extLst>
          </p:cNvPr>
          <p:cNvSpPr/>
          <p:nvPr/>
        </p:nvSpPr>
        <p:spPr>
          <a:xfrm>
            <a:off x="4513873" y="3757603"/>
            <a:ext cx="2246811" cy="221546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2. Are we sure we can do it?</a:t>
            </a:r>
          </a:p>
        </p:txBody>
      </p:sp>
      <p:sp>
        <p:nvSpPr>
          <p:cNvPr id="7" name="Oval 6">
            <a:extLst>
              <a:ext uri="{FF2B5EF4-FFF2-40B4-BE49-F238E27FC236}">
                <a16:creationId xmlns:a16="http://schemas.microsoft.com/office/drawing/2014/main" id="{CFF8524B-A3C8-457F-9E81-CF1B80F87369}"/>
              </a:ext>
            </a:extLst>
          </p:cNvPr>
          <p:cNvSpPr/>
          <p:nvPr/>
        </p:nvSpPr>
        <p:spPr>
          <a:xfrm>
            <a:off x="6760684" y="1912257"/>
            <a:ext cx="2246811" cy="221546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3. Can we all do it?</a:t>
            </a:r>
          </a:p>
        </p:txBody>
      </p:sp>
      <p:sp>
        <p:nvSpPr>
          <p:cNvPr id="8" name="Oval 7">
            <a:extLst>
              <a:ext uri="{FF2B5EF4-FFF2-40B4-BE49-F238E27FC236}">
                <a16:creationId xmlns:a16="http://schemas.microsoft.com/office/drawing/2014/main" id="{2525CADF-19A3-4DF1-AB26-F763422EFDE0}"/>
              </a:ext>
            </a:extLst>
          </p:cNvPr>
          <p:cNvSpPr/>
          <p:nvPr/>
        </p:nvSpPr>
        <p:spPr>
          <a:xfrm>
            <a:off x="9007495" y="3757603"/>
            <a:ext cx="2246811" cy="221546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4. How to use what we did?</a:t>
            </a:r>
          </a:p>
        </p:txBody>
      </p:sp>
      <p:sp>
        <p:nvSpPr>
          <p:cNvPr id="9" name="Oval 8">
            <a:extLst>
              <a:ext uri="{FF2B5EF4-FFF2-40B4-BE49-F238E27FC236}">
                <a16:creationId xmlns:a16="http://schemas.microsoft.com/office/drawing/2014/main" id="{88D51B2C-0CF9-47CE-91E3-E7425DBE2477}"/>
              </a:ext>
            </a:extLst>
          </p:cNvPr>
          <p:cNvSpPr/>
          <p:nvPr/>
        </p:nvSpPr>
        <p:spPr>
          <a:xfrm>
            <a:off x="11254306" y="1912257"/>
            <a:ext cx="2246811" cy="221546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5. How do we share what we did?</a:t>
            </a:r>
          </a:p>
        </p:txBody>
      </p:sp>
      <p:cxnSp>
        <p:nvCxnSpPr>
          <p:cNvPr id="17" name="Connector: Curved 16">
            <a:extLst>
              <a:ext uri="{FF2B5EF4-FFF2-40B4-BE49-F238E27FC236}">
                <a16:creationId xmlns:a16="http://schemas.microsoft.com/office/drawing/2014/main" id="{F6FB796B-C13A-4C9B-BE0B-CE21886186F2}"/>
              </a:ext>
            </a:extLst>
          </p:cNvPr>
          <p:cNvCxnSpPr>
            <a:cxnSpLocks/>
            <a:stCxn id="5" idx="4"/>
            <a:endCxn id="6" idx="2"/>
          </p:cNvCxnSpPr>
          <p:nvPr/>
        </p:nvCxnSpPr>
        <p:spPr>
          <a:xfrm rot="16200000" flipH="1">
            <a:off x="3583362" y="3934823"/>
            <a:ext cx="737616" cy="1123405"/>
          </a:xfrm>
          <a:prstGeom prst="curvedConnector2">
            <a:avLst/>
          </a:prstGeom>
          <a:ln w="38100"/>
          <a:effectLst/>
        </p:spPr>
        <p:style>
          <a:lnRef idx="1">
            <a:schemeClr val="dk1"/>
          </a:lnRef>
          <a:fillRef idx="0">
            <a:schemeClr val="dk1"/>
          </a:fillRef>
          <a:effectRef idx="0">
            <a:schemeClr val="dk1"/>
          </a:effectRef>
          <a:fontRef idx="minor">
            <a:schemeClr val="tx1"/>
          </a:fontRef>
        </p:style>
      </p:cxnSp>
      <p:cxnSp>
        <p:nvCxnSpPr>
          <p:cNvPr id="19" name="Connector: Curved 18">
            <a:extLst>
              <a:ext uri="{FF2B5EF4-FFF2-40B4-BE49-F238E27FC236}">
                <a16:creationId xmlns:a16="http://schemas.microsoft.com/office/drawing/2014/main" id="{70DFB165-789F-49DE-A6D7-9ACE4DA5DEA4}"/>
              </a:ext>
            </a:extLst>
          </p:cNvPr>
          <p:cNvCxnSpPr>
            <a:cxnSpLocks/>
            <a:stCxn id="7" idx="2"/>
            <a:endCxn id="6" idx="0"/>
          </p:cNvCxnSpPr>
          <p:nvPr/>
        </p:nvCxnSpPr>
        <p:spPr>
          <a:xfrm rot="10800000" flipV="1">
            <a:off x="5637280" y="3019987"/>
            <a:ext cx="1123405" cy="737615"/>
          </a:xfrm>
          <a:prstGeom prst="curvedConnector2">
            <a:avLst/>
          </a:prstGeom>
          <a:ln w="38100"/>
          <a:effectLst/>
        </p:spPr>
        <p:style>
          <a:lnRef idx="1">
            <a:schemeClr val="dk1"/>
          </a:lnRef>
          <a:fillRef idx="0">
            <a:schemeClr val="dk1"/>
          </a:fillRef>
          <a:effectRef idx="0">
            <a:schemeClr val="dk1"/>
          </a:effectRef>
          <a:fontRef idx="minor">
            <a:schemeClr val="tx1"/>
          </a:fontRef>
        </p:style>
      </p:cxnSp>
      <p:cxnSp>
        <p:nvCxnSpPr>
          <p:cNvPr id="22" name="Connector: Curved 21">
            <a:extLst>
              <a:ext uri="{FF2B5EF4-FFF2-40B4-BE49-F238E27FC236}">
                <a16:creationId xmlns:a16="http://schemas.microsoft.com/office/drawing/2014/main" id="{E854A3DE-DA27-4FC8-9200-C143CF4A16A1}"/>
              </a:ext>
            </a:extLst>
          </p:cNvPr>
          <p:cNvCxnSpPr>
            <a:cxnSpLocks/>
            <a:stCxn id="8" idx="0"/>
            <a:endCxn id="7" idx="6"/>
          </p:cNvCxnSpPr>
          <p:nvPr/>
        </p:nvCxnSpPr>
        <p:spPr>
          <a:xfrm rot="16200000" flipV="1">
            <a:off x="9200391" y="2827093"/>
            <a:ext cx="737615" cy="1123406"/>
          </a:xfrm>
          <a:prstGeom prst="curvedConnector2">
            <a:avLst/>
          </a:prstGeom>
          <a:ln w="38100"/>
          <a:effectLst/>
        </p:spPr>
        <p:style>
          <a:lnRef idx="1">
            <a:schemeClr val="dk1"/>
          </a:lnRef>
          <a:fillRef idx="0">
            <a:schemeClr val="dk1"/>
          </a:fillRef>
          <a:effectRef idx="0">
            <a:schemeClr val="dk1"/>
          </a:effectRef>
          <a:fontRef idx="minor">
            <a:schemeClr val="tx1"/>
          </a:fontRef>
        </p:style>
      </p:cxnSp>
      <p:cxnSp>
        <p:nvCxnSpPr>
          <p:cNvPr id="27" name="Connector: Curved 26">
            <a:extLst>
              <a:ext uri="{FF2B5EF4-FFF2-40B4-BE49-F238E27FC236}">
                <a16:creationId xmlns:a16="http://schemas.microsoft.com/office/drawing/2014/main" id="{2F22FDFD-8CAF-4066-A6CA-562D93D51852}"/>
              </a:ext>
            </a:extLst>
          </p:cNvPr>
          <p:cNvCxnSpPr>
            <a:cxnSpLocks/>
            <a:stCxn id="8" idx="6"/>
            <a:endCxn id="9" idx="4"/>
          </p:cNvCxnSpPr>
          <p:nvPr/>
        </p:nvCxnSpPr>
        <p:spPr>
          <a:xfrm flipV="1">
            <a:off x="11254306" y="4127718"/>
            <a:ext cx="1123406" cy="737616"/>
          </a:xfrm>
          <a:prstGeom prst="curvedConnector2">
            <a:avLst/>
          </a:prstGeom>
          <a:ln w="38100"/>
          <a:effectLst/>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2FC7425C-CD7D-4157-A364-0C3AFCA7045B}"/>
              </a:ext>
            </a:extLst>
          </p:cNvPr>
          <p:cNvSpPr txBox="1"/>
          <p:nvPr/>
        </p:nvSpPr>
        <p:spPr>
          <a:xfrm>
            <a:off x="1213960" y="4496525"/>
            <a:ext cx="1986441" cy="424732"/>
          </a:xfrm>
          <a:prstGeom prst="rect">
            <a:avLst/>
          </a:prstGeom>
          <a:noFill/>
        </p:spPr>
        <p:txBody>
          <a:bodyPr wrap="none" rtlCol="0">
            <a:spAutoFit/>
          </a:bodyPr>
          <a:lstStyle/>
          <a:p>
            <a:r>
              <a:rPr lang="en-US" b="1" dirty="0">
                <a:solidFill>
                  <a:schemeClr val="tx1">
                    <a:lumMod val="50000"/>
                  </a:schemeClr>
                </a:solidFill>
              </a:rPr>
              <a:t>Software Map</a:t>
            </a:r>
          </a:p>
        </p:txBody>
      </p:sp>
      <p:pic>
        <p:nvPicPr>
          <p:cNvPr id="34" name="Graphic 33" descr="Treasure Map with solid fill">
            <a:extLst>
              <a:ext uri="{FF2B5EF4-FFF2-40B4-BE49-F238E27FC236}">
                <a16:creationId xmlns:a16="http://schemas.microsoft.com/office/drawing/2014/main" id="{2A964EB9-34B7-467A-A901-D2B20DF4F20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9980" y="4921257"/>
            <a:ext cx="914400" cy="914400"/>
          </a:xfrm>
          <a:prstGeom prst="rect">
            <a:avLst/>
          </a:prstGeom>
        </p:spPr>
      </p:pic>
      <p:sp>
        <p:nvSpPr>
          <p:cNvPr id="35" name="TextBox 34">
            <a:extLst>
              <a:ext uri="{FF2B5EF4-FFF2-40B4-BE49-F238E27FC236}">
                <a16:creationId xmlns:a16="http://schemas.microsoft.com/office/drawing/2014/main" id="{ACD4C2BA-B6D1-4BB4-B453-39C16D331617}"/>
              </a:ext>
            </a:extLst>
          </p:cNvPr>
          <p:cNvSpPr txBox="1"/>
          <p:nvPr/>
        </p:nvSpPr>
        <p:spPr>
          <a:xfrm>
            <a:off x="4480893" y="6194085"/>
            <a:ext cx="2279791" cy="424732"/>
          </a:xfrm>
          <a:prstGeom prst="rect">
            <a:avLst/>
          </a:prstGeom>
          <a:noFill/>
        </p:spPr>
        <p:txBody>
          <a:bodyPr wrap="none" rtlCol="0">
            <a:spAutoFit/>
          </a:bodyPr>
          <a:lstStyle/>
          <a:p>
            <a:r>
              <a:rPr lang="en-US" b="1" dirty="0">
                <a:solidFill>
                  <a:schemeClr val="tx1">
                    <a:lumMod val="50000"/>
                  </a:schemeClr>
                </a:solidFill>
              </a:rPr>
              <a:t>Software Health</a:t>
            </a:r>
          </a:p>
        </p:txBody>
      </p:sp>
      <p:pic>
        <p:nvPicPr>
          <p:cNvPr id="37" name="Graphic 36" descr="Heart with pulse with solid fill">
            <a:extLst>
              <a:ext uri="{FF2B5EF4-FFF2-40B4-BE49-F238E27FC236}">
                <a16:creationId xmlns:a16="http://schemas.microsoft.com/office/drawing/2014/main" id="{FD58CC62-4027-464D-B85A-0740EE6E51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63588" y="6618817"/>
            <a:ext cx="914400" cy="914400"/>
          </a:xfrm>
          <a:prstGeom prst="rect">
            <a:avLst/>
          </a:prstGeom>
        </p:spPr>
      </p:pic>
      <p:sp>
        <p:nvSpPr>
          <p:cNvPr id="38" name="TextBox 37">
            <a:extLst>
              <a:ext uri="{FF2B5EF4-FFF2-40B4-BE49-F238E27FC236}">
                <a16:creationId xmlns:a16="http://schemas.microsoft.com/office/drawing/2014/main" id="{17E00063-B495-4D98-8873-B5DEA63806B3}"/>
              </a:ext>
            </a:extLst>
          </p:cNvPr>
          <p:cNvSpPr txBox="1"/>
          <p:nvPr/>
        </p:nvSpPr>
        <p:spPr>
          <a:xfrm>
            <a:off x="6959798" y="4313100"/>
            <a:ext cx="1848583" cy="424732"/>
          </a:xfrm>
          <a:prstGeom prst="rect">
            <a:avLst/>
          </a:prstGeom>
          <a:noFill/>
        </p:spPr>
        <p:txBody>
          <a:bodyPr wrap="none" rtlCol="0">
            <a:spAutoFit/>
          </a:bodyPr>
          <a:lstStyle/>
          <a:p>
            <a:r>
              <a:rPr lang="en-US" b="1" dirty="0">
                <a:solidFill>
                  <a:schemeClr val="tx1">
                    <a:lumMod val="50000"/>
                  </a:schemeClr>
                </a:solidFill>
              </a:rPr>
              <a:t>Containerize</a:t>
            </a:r>
          </a:p>
        </p:txBody>
      </p:sp>
      <p:pic>
        <p:nvPicPr>
          <p:cNvPr id="40" name="Graphic 39" descr="Box with solid fill">
            <a:extLst>
              <a:ext uri="{FF2B5EF4-FFF2-40B4-BE49-F238E27FC236}">
                <a16:creationId xmlns:a16="http://schemas.microsoft.com/office/drawing/2014/main" id="{3F04D431-0CA1-4662-8E62-FA99340CC2B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12520" y="4737832"/>
            <a:ext cx="914400" cy="914400"/>
          </a:xfrm>
          <a:prstGeom prst="rect">
            <a:avLst/>
          </a:prstGeom>
        </p:spPr>
      </p:pic>
      <p:sp>
        <p:nvSpPr>
          <p:cNvPr id="41" name="TextBox 40">
            <a:extLst>
              <a:ext uri="{FF2B5EF4-FFF2-40B4-BE49-F238E27FC236}">
                <a16:creationId xmlns:a16="http://schemas.microsoft.com/office/drawing/2014/main" id="{F0E95C19-366B-4220-BCE6-ED730A43D4DF}"/>
              </a:ext>
            </a:extLst>
          </p:cNvPr>
          <p:cNvSpPr txBox="1"/>
          <p:nvPr/>
        </p:nvSpPr>
        <p:spPr>
          <a:xfrm>
            <a:off x="8851545" y="6080847"/>
            <a:ext cx="2558714" cy="424732"/>
          </a:xfrm>
          <a:prstGeom prst="rect">
            <a:avLst/>
          </a:prstGeom>
          <a:noFill/>
        </p:spPr>
        <p:txBody>
          <a:bodyPr wrap="none" rtlCol="0">
            <a:spAutoFit/>
          </a:bodyPr>
          <a:lstStyle/>
          <a:p>
            <a:r>
              <a:rPr lang="en-US" b="1" dirty="0">
                <a:solidFill>
                  <a:schemeClr val="tx1">
                    <a:lumMod val="50000"/>
                  </a:schemeClr>
                </a:solidFill>
              </a:rPr>
              <a:t>Data Management</a:t>
            </a:r>
          </a:p>
        </p:txBody>
      </p:sp>
      <p:pic>
        <p:nvPicPr>
          <p:cNvPr id="43" name="Graphic 42" descr="Database with solid fill">
            <a:extLst>
              <a:ext uri="{FF2B5EF4-FFF2-40B4-BE49-F238E27FC236}">
                <a16:creationId xmlns:a16="http://schemas.microsoft.com/office/drawing/2014/main" id="{6DC7BC2E-0D53-40B4-A35C-177169F852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73702" y="6505579"/>
            <a:ext cx="914400" cy="914400"/>
          </a:xfrm>
          <a:prstGeom prst="rect">
            <a:avLst/>
          </a:prstGeom>
        </p:spPr>
      </p:pic>
      <p:sp>
        <p:nvSpPr>
          <p:cNvPr id="44" name="TextBox 43">
            <a:extLst>
              <a:ext uri="{FF2B5EF4-FFF2-40B4-BE49-F238E27FC236}">
                <a16:creationId xmlns:a16="http://schemas.microsoft.com/office/drawing/2014/main" id="{1FF74514-9EEF-4D5A-987F-6AEDB494BE10}"/>
              </a:ext>
            </a:extLst>
          </p:cNvPr>
          <p:cNvSpPr txBox="1"/>
          <p:nvPr/>
        </p:nvSpPr>
        <p:spPr>
          <a:xfrm>
            <a:off x="13000690" y="4143952"/>
            <a:ext cx="1364284" cy="424732"/>
          </a:xfrm>
          <a:prstGeom prst="rect">
            <a:avLst/>
          </a:prstGeom>
          <a:noFill/>
        </p:spPr>
        <p:txBody>
          <a:bodyPr wrap="none" rtlCol="0">
            <a:spAutoFit/>
          </a:bodyPr>
          <a:lstStyle/>
          <a:p>
            <a:r>
              <a:rPr lang="en-US" b="1" dirty="0">
                <a:solidFill>
                  <a:schemeClr val="tx1">
                    <a:lumMod val="50000"/>
                  </a:schemeClr>
                </a:solidFill>
              </a:rPr>
              <a:t>Visualize</a:t>
            </a:r>
          </a:p>
        </p:txBody>
      </p:sp>
      <p:pic>
        <p:nvPicPr>
          <p:cNvPr id="46" name="Graphic 45" descr="Bar chart with solid fill">
            <a:extLst>
              <a:ext uri="{FF2B5EF4-FFF2-40B4-BE49-F238E27FC236}">
                <a16:creationId xmlns:a16="http://schemas.microsoft.com/office/drawing/2014/main" id="{639F9843-01FF-4801-97BB-DACB0C3F812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201651" y="4595317"/>
            <a:ext cx="914400" cy="914400"/>
          </a:xfrm>
          <a:prstGeom prst="rect">
            <a:avLst/>
          </a:prstGeom>
        </p:spPr>
      </p:pic>
      <p:sp>
        <p:nvSpPr>
          <p:cNvPr id="48" name="TextBox 47">
            <a:extLst>
              <a:ext uri="{FF2B5EF4-FFF2-40B4-BE49-F238E27FC236}">
                <a16:creationId xmlns:a16="http://schemas.microsoft.com/office/drawing/2014/main" id="{AAABC013-B9EE-435A-B5C6-F18D5B9FA374}"/>
              </a:ext>
            </a:extLst>
          </p:cNvPr>
          <p:cNvSpPr txBox="1"/>
          <p:nvPr/>
        </p:nvSpPr>
        <p:spPr>
          <a:xfrm>
            <a:off x="941870" y="7816334"/>
            <a:ext cx="7315200" cy="369332"/>
          </a:xfrm>
          <a:prstGeom prst="rect">
            <a:avLst/>
          </a:prstGeom>
          <a:noFill/>
        </p:spPr>
        <p:txBody>
          <a:bodyPr wrap="square">
            <a:spAutoFit/>
          </a:bodyPr>
          <a:lstStyle/>
          <a:p>
            <a:r>
              <a:rPr lang="en-US" sz="1800" dirty="0">
                <a:hlinkClick r:id="rId12"/>
              </a:rPr>
              <a:t>https://jgcri.github.io/gcims_integration/index.html</a:t>
            </a:r>
            <a:r>
              <a:rPr lang="en-US" sz="1800" dirty="0"/>
              <a:t> </a:t>
            </a:r>
          </a:p>
        </p:txBody>
      </p:sp>
    </p:spTree>
    <p:extLst>
      <p:ext uri="{BB962C8B-B14F-4D97-AF65-F5344CB8AC3E}">
        <p14:creationId xmlns:p14="http://schemas.microsoft.com/office/powerpoint/2010/main" val="330041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AF36C3-773A-4B69-98D5-F00E67750306}"/>
              </a:ext>
            </a:extLst>
          </p:cNvPr>
          <p:cNvSpPr>
            <a:spLocks noGrp="1"/>
          </p:cNvSpPr>
          <p:nvPr>
            <p:ph type="sldNum" sz="quarter" idx="12"/>
          </p:nvPr>
        </p:nvSpPr>
        <p:spPr/>
        <p:txBody>
          <a:bodyPr/>
          <a:lstStyle/>
          <a:p>
            <a:fld id="{FE7A4BB3-E848-5A44-82DF-322201952CD8}" type="slidenum">
              <a:rPr lang="en-US" smtClean="0"/>
              <a:pPr/>
              <a:t>3</a:t>
            </a:fld>
            <a:endParaRPr lang="en-US" dirty="0"/>
          </a:p>
        </p:txBody>
      </p:sp>
      <p:sp>
        <p:nvSpPr>
          <p:cNvPr id="3" name="Title 2">
            <a:extLst>
              <a:ext uri="{FF2B5EF4-FFF2-40B4-BE49-F238E27FC236}">
                <a16:creationId xmlns:a16="http://schemas.microsoft.com/office/drawing/2014/main" id="{378036A2-08A7-4408-84F4-AA61AA1B9F07}"/>
              </a:ext>
            </a:extLst>
          </p:cNvPr>
          <p:cNvSpPr>
            <a:spLocks noGrp="1"/>
          </p:cNvSpPr>
          <p:nvPr>
            <p:ph type="title"/>
          </p:nvPr>
        </p:nvSpPr>
        <p:spPr/>
        <p:txBody>
          <a:bodyPr anchor="ctr"/>
          <a:lstStyle/>
          <a:p>
            <a:r>
              <a:rPr lang="en-US" dirty="0"/>
              <a:t>Software Map: What can we do?</a:t>
            </a:r>
          </a:p>
        </p:txBody>
      </p:sp>
      <p:pic>
        <p:nvPicPr>
          <p:cNvPr id="6" name="Graphic 5" descr="Treasure Map with solid fill">
            <a:extLst>
              <a:ext uri="{FF2B5EF4-FFF2-40B4-BE49-F238E27FC236}">
                <a16:creationId xmlns:a16="http://schemas.microsoft.com/office/drawing/2014/main" id="{CEAFCBB9-2EB8-4873-95CC-D39815BCD2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351429" y="469222"/>
            <a:ext cx="914400" cy="914400"/>
          </a:xfrm>
          <a:prstGeom prst="rect">
            <a:avLst/>
          </a:prstGeom>
        </p:spPr>
      </p:pic>
      <p:pic>
        <p:nvPicPr>
          <p:cNvPr id="8" name="Picture 7" descr="Diagram&#10;&#10;Description automatically generated">
            <a:extLst>
              <a:ext uri="{FF2B5EF4-FFF2-40B4-BE49-F238E27FC236}">
                <a16:creationId xmlns:a16="http://schemas.microsoft.com/office/drawing/2014/main" id="{9314F325-1BCB-4D15-91A9-A94670F4A0D8}"/>
              </a:ext>
            </a:extLst>
          </p:cNvPr>
          <p:cNvPicPr>
            <a:picLocks noChangeAspect="1"/>
          </p:cNvPicPr>
          <p:nvPr/>
        </p:nvPicPr>
        <p:blipFill>
          <a:blip r:embed="rId4"/>
          <a:stretch>
            <a:fillRect/>
          </a:stretch>
        </p:blipFill>
        <p:spPr>
          <a:xfrm>
            <a:off x="3200400" y="1383622"/>
            <a:ext cx="8663704" cy="6525750"/>
          </a:xfrm>
          <a:prstGeom prst="rect">
            <a:avLst/>
          </a:prstGeom>
        </p:spPr>
      </p:pic>
    </p:spTree>
    <p:extLst>
      <p:ext uri="{BB962C8B-B14F-4D97-AF65-F5344CB8AC3E}">
        <p14:creationId xmlns:p14="http://schemas.microsoft.com/office/powerpoint/2010/main" val="3545426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AF36C3-773A-4B69-98D5-F00E67750306}"/>
              </a:ext>
            </a:extLst>
          </p:cNvPr>
          <p:cNvSpPr>
            <a:spLocks noGrp="1"/>
          </p:cNvSpPr>
          <p:nvPr>
            <p:ph type="sldNum" sz="quarter" idx="12"/>
          </p:nvPr>
        </p:nvSpPr>
        <p:spPr/>
        <p:txBody>
          <a:bodyPr/>
          <a:lstStyle/>
          <a:p>
            <a:fld id="{FE7A4BB3-E848-5A44-82DF-322201952CD8}" type="slidenum">
              <a:rPr lang="en-US" smtClean="0"/>
              <a:pPr/>
              <a:t>4</a:t>
            </a:fld>
            <a:endParaRPr lang="en-US" dirty="0"/>
          </a:p>
        </p:txBody>
      </p:sp>
      <p:sp>
        <p:nvSpPr>
          <p:cNvPr id="3" name="Title 2">
            <a:extLst>
              <a:ext uri="{FF2B5EF4-FFF2-40B4-BE49-F238E27FC236}">
                <a16:creationId xmlns:a16="http://schemas.microsoft.com/office/drawing/2014/main" id="{378036A2-08A7-4408-84F4-AA61AA1B9F07}"/>
              </a:ext>
            </a:extLst>
          </p:cNvPr>
          <p:cNvSpPr>
            <a:spLocks noGrp="1"/>
          </p:cNvSpPr>
          <p:nvPr>
            <p:ph type="title"/>
          </p:nvPr>
        </p:nvSpPr>
        <p:spPr/>
        <p:txBody>
          <a:bodyPr anchor="ctr"/>
          <a:lstStyle/>
          <a:p>
            <a:r>
              <a:rPr lang="en-US" dirty="0"/>
              <a:t>Software Health: Are we sure we can do it?</a:t>
            </a:r>
          </a:p>
        </p:txBody>
      </p:sp>
      <p:pic>
        <p:nvPicPr>
          <p:cNvPr id="6" name="Graphic 5" descr="Heart with pulse with solid fill">
            <a:extLst>
              <a:ext uri="{FF2B5EF4-FFF2-40B4-BE49-F238E27FC236}">
                <a16:creationId xmlns:a16="http://schemas.microsoft.com/office/drawing/2014/main" id="{315A4F0E-E3AF-4621-950A-B350F0A139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306507" y="469222"/>
            <a:ext cx="914400" cy="914400"/>
          </a:xfrm>
          <a:prstGeom prst="rect">
            <a:avLst/>
          </a:prstGeom>
        </p:spPr>
      </p:pic>
      <p:pic>
        <p:nvPicPr>
          <p:cNvPr id="7" name="Picture 6">
            <a:extLst>
              <a:ext uri="{FF2B5EF4-FFF2-40B4-BE49-F238E27FC236}">
                <a16:creationId xmlns:a16="http://schemas.microsoft.com/office/drawing/2014/main" id="{1206D1B3-115B-4252-B52A-F2FDF4A2BC21}"/>
              </a:ext>
            </a:extLst>
          </p:cNvPr>
          <p:cNvPicPr>
            <a:picLocks noChangeAspect="1"/>
          </p:cNvPicPr>
          <p:nvPr/>
        </p:nvPicPr>
        <p:blipFill>
          <a:blip r:embed="rId4"/>
          <a:stretch>
            <a:fillRect/>
          </a:stretch>
        </p:blipFill>
        <p:spPr>
          <a:xfrm>
            <a:off x="8109341" y="1581912"/>
            <a:ext cx="5543159" cy="6263769"/>
          </a:xfrm>
          <a:prstGeom prst="rect">
            <a:avLst/>
          </a:prstGeom>
        </p:spPr>
      </p:pic>
      <p:sp>
        <p:nvSpPr>
          <p:cNvPr id="8" name="Content Placeholder 3">
            <a:extLst>
              <a:ext uri="{FF2B5EF4-FFF2-40B4-BE49-F238E27FC236}">
                <a16:creationId xmlns:a16="http://schemas.microsoft.com/office/drawing/2014/main" id="{A3F4D302-17C1-4100-94BC-9BD62A424388}"/>
              </a:ext>
            </a:extLst>
          </p:cNvPr>
          <p:cNvSpPr>
            <a:spLocks noGrp="1"/>
          </p:cNvSpPr>
          <p:nvPr>
            <p:ph sz="quarter" idx="20"/>
          </p:nvPr>
        </p:nvSpPr>
        <p:spPr>
          <a:xfrm>
            <a:off x="1371600" y="2057399"/>
            <a:ext cx="6513377" cy="5486401"/>
          </a:xfrm>
        </p:spPr>
        <p:txBody>
          <a:bodyPr/>
          <a:lstStyle/>
          <a:p>
            <a:r>
              <a:rPr lang="en-US" b="1" i="0" dirty="0">
                <a:solidFill>
                  <a:srgbClr val="202124"/>
                </a:solidFill>
                <a:effectLst/>
                <a:latin typeface="Roboto" panose="02000000000000000000" pitchFamily="2" charset="0"/>
              </a:rPr>
              <a:t>CI/CD: Automating the stages of development</a:t>
            </a:r>
            <a:endParaRPr lang="en-US" b="0" i="0" dirty="0">
              <a:solidFill>
                <a:srgbClr val="202124"/>
              </a:solidFill>
              <a:effectLst/>
              <a:latin typeface="Roboto" panose="02000000000000000000" pitchFamily="2" charset="0"/>
            </a:endParaRPr>
          </a:p>
          <a:p>
            <a:pPr lvl="1"/>
            <a:r>
              <a:rPr lang="en-US" b="0" i="0" dirty="0">
                <a:solidFill>
                  <a:srgbClr val="202124"/>
                </a:solidFill>
                <a:effectLst/>
                <a:latin typeface="Roboto" panose="02000000000000000000" pitchFamily="2" charset="0"/>
              </a:rPr>
              <a:t>Continuous integration</a:t>
            </a:r>
          </a:p>
          <a:p>
            <a:pPr lvl="1"/>
            <a:r>
              <a:rPr lang="en-US" b="0" i="0" dirty="0">
                <a:solidFill>
                  <a:srgbClr val="202124"/>
                </a:solidFill>
                <a:effectLst/>
                <a:latin typeface="Roboto" panose="02000000000000000000" pitchFamily="2" charset="0"/>
              </a:rPr>
              <a:t>Continuous delivery</a:t>
            </a:r>
          </a:p>
          <a:p>
            <a:pPr lvl="1"/>
            <a:r>
              <a:rPr lang="en-US" dirty="0">
                <a:solidFill>
                  <a:srgbClr val="202124"/>
                </a:solidFill>
                <a:latin typeface="Roboto" panose="02000000000000000000" pitchFamily="2" charset="0"/>
              </a:rPr>
              <a:t>C</a:t>
            </a:r>
            <a:r>
              <a:rPr lang="en-US" b="0" i="0" dirty="0">
                <a:solidFill>
                  <a:srgbClr val="202124"/>
                </a:solidFill>
                <a:effectLst/>
                <a:latin typeface="Roboto" panose="02000000000000000000" pitchFamily="2" charset="0"/>
              </a:rPr>
              <a:t>ontinuous deployment.</a:t>
            </a:r>
          </a:p>
          <a:p>
            <a:pPr lvl="1"/>
            <a:endParaRPr lang="en-US" dirty="0">
              <a:solidFill>
                <a:srgbClr val="202124"/>
              </a:solidFill>
              <a:latin typeface="Roboto" panose="02000000000000000000" pitchFamily="2" charset="0"/>
            </a:endParaRPr>
          </a:p>
          <a:p>
            <a:r>
              <a:rPr lang="en-US" b="1" dirty="0">
                <a:solidFill>
                  <a:srgbClr val="202124"/>
                </a:solidFill>
                <a:latin typeface="Roboto" panose="02000000000000000000" pitchFamily="2" charset="0"/>
              </a:rPr>
              <a:t>Four Key </a:t>
            </a:r>
            <a:r>
              <a:rPr lang="en-US" b="1" dirty="0" err="1">
                <a:solidFill>
                  <a:srgbClr val="202124"/>
                </a:solidFill>
                <a:latin typeface="Roboto" panose="02000000000000000000" pitchFamily="2" charset="0"/>
              </a:rPr>
              <a:t>Github</a:t>
            </a:r>
            <a:r>
              <a:rPr lang="en-US" b="1" dirty="0">
                <a:solidFill>
                  <a:srgbClr val="202124"/>
                </a:solidFill>
                <a:latin typeface="Roboto" panose="02000000000000000000" pitchFamily="2" charset="0"/>
              </a:rPr>
              <a:t> Action Checks:</a:t>
            </a:r>
          </a:p>
          <a:p>
            <a:pPr lvl="1"/>
            <a:r>
              <a:rPr lang="en-US" b="1" dirty="0">
                <a:solidFill>
                  <a:srgbClr val="202124"/>
                </a:solidFill>
                <a:latin typeface="Roboto" panose="02000000000000000000" pitchFamily="2" charset="0"/>
              </a:rPr>
              <a:t>Build</a:t>
            </a:r>
            <a:r>
              <a:rPr lang="en-US" dirty="0">
                <a:solidFill>
                  <a:srgbClr val="202124"/>
                </a:solidFill>
                <a:latin typeface="Roboto" panose="02000000000000000000" pitchFamily="2" charset="0"/>
              </a:rPr>
              <a:t> – MacOS, Linux, Windows</a:t>
            </a:r>
          </a:p>
          <a:p>
            <a:pPr lvl="1"/>
            <a:r>
              <a:rPr lang="en-US" b="1" dirty="0">
                <a:solidFill>
                  <a:srgbClr val="202124"/>
                </a:solidFill>
                <a:latin typeface="Roboto" panose="02000000000000000000" pitchFamily="2" charset="0"/>
              </a:rPr>
              <a:t>Docs </a:t>
            </a:r>
            <a:r>
              <a:rPr lang="en-US" dirty="0">
                <a:solidFill>
                  <a:srgbClr val="202124"/>
                </a:solidFill>
                <a:latin typeface="Roboto" panose="02000000000000000000" pitchFamily="2" charset="0"/>
              </a:rPr>
              <a:t>– user Documentation</a:t>
            </a:r>
          </a:p>
          <a:p>
            <a:pPr lvl="1"/>
            <a:r>
              <a:rPr lang="en-US" b="1" dirty="0">
                <a:solidFill>
                  <a:srgbClr val="202124"/>
                </a:solidFill>
                <a:latin typeface="Roboto" panose="02000000000000000000" pitchFamily="2" charset="0"/>
              </a:rPr>
              <a:t>Tests</a:t>
            </a:r>
            <a:r>
              <a:rPr lang="en-US" dirty="0">
                <a:solidFill>
                  <a:srgbClr val="202124"/>
                </a:solidFill>
                <a:latin typeface="Roboto" panose="02000000000000000000" pitchFamily="2" charset="0"/>
              </a:rPr>
              <a:t> – Working tests</a:t>
            </a:r>
          </a:p>
          <a:p>
            <a:pPr lvl="1"/>
            <a:r>
              <a:rPr lang="en-US" b="1" dirty="0">
                <a:solidFill>
                  <a:srgbClr val="202124"/>
                </a:solidFill>
                <a:latin typeface="Roboto" panose="02000000000000000000" pitchFamily="2" charset="0"/>
              </a:rPr>
              <a:t>Coverage</a:t>
            </a:r>
            <a:r>
              <a:rPr lang="en-US" dirty="0">
                <a:solidFill>
                  <a:srgbClr val="202124"/>
                </a:solidFill>
                <a:latin typeface="Roboto" panose="02000000000000000000" pitchFamily="2" charset="0"/>
              </a:rPr>
              <a:t> – What % of code covered</a:t>
            </a:r>
          </a:p>
        </p:txBody>
      </p:sp>
    </p:spTree>
    <p:extLst>
      <p:ext uri="{BB962C8B-B14F-4D97-AF65-F5344CB8AC3E}">
        <p14:creationId xmlns:p14="http://schemas.microsoft.com/office/powerpoint/2010/main" val="2471975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AF36C3-773A-4B69-98D5-F00E67750306}"/>
              </a:ext>
            </a:extLst>
          </p:cNvPr>
          <p:cNvSpPr>
            <a:spLocks noGrp="1"/>
          </p:cNvSpPr>
          <p:nvPr>
            <p:ph type="sldNum" sz="quarter" idx="12"/>
          </p:nvPr>
        </p:nvSpPr>
        <p:spPr/>
        <p:txBody>
          <a:bodyPr/>
          <a:lstStyle/>
          <a:p>
            <a:fld id="{FE7A4BB3-E848-5A44-82DF-322201952CD8}" type="slidenum">
              <a:rPr lang="en-US" smtClean="0"/>
              <a:pPr/>
              <a:t>5</a:t>
            </a:fld>
            <a:endParaRPr lang="en-US" dirty="0"/>
          </a:p>
        </p:txBody>
      </p:sp>
      <p:sp>
        <p:nvSpPr>
          <p:cNvPr id="3" name="Title 2">
            <a:extLst>
              <a:ext uri="{FF2B5EF4-FFF2-40B4-BE49-F238E27FC236}">
                <a16:creationId xmlns:a16="http://schemas.microsoft.com/office/drawing/2014/main" id="{378036A2-08A7-4408-84F4-AA61AA1B9F07}"/>
              </a:ext>
            </a:extLst>
          </p:cNvPr>
          <p:cNvSpPr>
            <a:spLocks noGrp="1"/>
          </p:cNvSpPr>
          <p:nvPr>
            <p:ph type="title"/>
          </p:nvPr>
        </p:nvSpPr>
        <p:spPr/>
        <p:txBody>
          <a:bodyPr anchor="ctr"/>
          <a:lstStyle/>
          <a:p>
            <a:r>
              <a:rPr lang="en-US" dirty="0"/>
              <a:t>Containerize: Can we all do it again?</a:t>
            </a:r>
          </a:p>
        </p:txBody>
      </p:sp>
      <p:pic>
        <p:nvPicPr>
          <p:cNvPr id="5" name="Graphic 4" descr="Box with solid fill">
            <a:extLst>
              <a:ext uri="{FF2B5EF4-FFF2-40B4-BE49-F238E27FC236}">
                <a16:creationId xmlns:a16="http://schemas.microsoft.com/office/drawing/2014/main" id="{19D10BD5-F36C-4891-BDBC-5BBABAA17F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079896" y="469222"/>
            <a:ext cx="914400" cy="914400"/>
          </a:xfrm>
          <a:prstGeom prst="rect">
            <a:avLst/>
          </a:prstGeom>
        </p:spPr>
      </p:pic>
      <p:pic>
        <p:nvPicPr>
          <p:cNvPr id="1026" name="Picture 2" descr="What Is Containerization? | HackerNoon">
            <a:extLst>
              <a:ext uri="{FF2B5EF4-FFF2-40B4-BE49-F238E27FC236}">
                <a16:creationId xmlns:a16="http://schemas.microsoft.com/office/drawing/2014/main" id="{0BE689F0-01B2-436F-B730-AD875E44E6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2954" y="1925531"/>
            <a:ext cx="8330246" cy="5503249"/>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3">
            <a:extLst>
              <a:ext uri="{FF2B5EF4-FFF2-40B4-BE49-F238E27FC236}">
                <a16:creationId xmlns:a16="http://schemas.microsoft.com/office/drawing/2014/main" id="{2DC52A1A-470F-4F51-BCEA-79D7380174C0}"/>
              </a:ext>
            </a:extLst>
          </p:cNvPr>
          <p:cNvSpPr>
            <a:spLocks noGrp="1"/>
          </p:cNvSpPr>
          <p:nvPr>
            <p:ph sz="quarter" idx="20"/>
          </p:nvPr>
        </p:nvSpPr>
        <p:spPr>
          <a:xfrm>
            <a:off x="1371600" y="2057399"/>
            <a:ext cx="4240203" cy="5486401"/>
          </a:xfrm>
        </p:spPr>
        <p:txBody>
          <a:bodyPr/>
          <a:lstStyle/>
          <a:p>
            <a:r>
              <a:rPr lang="en-US" dirty="0">
                <a:solidFill>
                  <a:srgbClr val="202124"/>
                </a:solidFill>
                <a:latin typeface="Roboto" panose="02000000000000000000" pitchFamily="2" charset="0"/>
              </a:rPr>
              <a:t>Reproducible workflows</a:t>
            </a:r>
          </a:p>
          <a:p>
            <a:r>
              <a:rPr lang="en-US" dirty="0">
                <a:solidFill>
                  <a:srgbClr val="202124"/>
                </a:solidFill>
                <a:latin typeface="Roboto" panose="02000000000000000000" pitchFamily="2" charset="0"/>
              </a:rPr>
              <a:t>Scalable</a:t>
            </a:r>
          </a:p>
          <a:p>
            <a:r>
              <a:rPr lang="en-US" dirty="0">
                <a:solidFill>
                  <a:srgbClr val="202124"/>
                </a:solidFill>
                <a:latin typeface="Roboto" panose="02000000000000000000" pitchFamily="2" charset="0"/>
              </a:rPr>
              <a:t>Anywhere:</a:t>
            </a:r>
          </a:p>
          <a:p>
            <a:pPr lvl="1"/>
            <a:r>
              <a:rPr lang="en-US" dirty="0">
                <a:solidFill>
                  <a:srgbClr val="202124"/>
                </a:solidFill>
                <a:latin typeface="Roboto" panose="02000000000000000000" pitchFamily="2" charset="0"/>
              </a:rPr>
              <a:t>On-prem</a:t>
            </a:r>
          </a:p>
          <a:p>
            <a:pPr lvl="1"/>
            <a:r>
              <a:rPr lang="en-US" dirty="0">
                <a:solidFill>
                  <a:srgbClr val="202124"/>
                </a:solidFill>
                <a:latin typeface="Roboto" panose="02000000000000000000" pitchFamily="2" charset="0"/>
              </a:rPr>
              <a:t>Cloud</a:t>
            </a:r>
          </a:p>
          <a:p>
            <a:pPr lvl="1"/>
            <a:r>
              <a:rPr lang="en-US" dirty="0">
                <a:solidFill>
                  <a:srgbClr val="202124"/>
                </a:solidFill>
                <a:latin typeface="Roboto" panose="02000000000000000000" pitchFamily="2" charset="0"/>
              </a:rPr>
              <a:t>Hybrid</a:t>
            </a:r>
          </a:p>
        </p:txBody>
      </p:sp>
    </p:spTree>
    <p:extLst>
      <p:ext uri="{BB962C8B-B14F-4D97-AF65-F5344CB8AC3E}">
        <p14:creationId xmlns:p14="http://schemas.microsoft.com/office/powerpoint/2010/main" val="1789699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AF36C3-773A-4B69-98D5-F00E67750306}"/>
              </a:ext>
            </a:extLst>
          </p:cNvPr>
          <p:cNvSpPr>
            <a:spLocks noGrp="1"/>
          </p:cNvSpPr>
          <p:nvPr>
            <p:ph type="sldNum" sz="quarter" idx="12"/>
          </p:nvPr>
        </p:nvSpPr>
        <p:spPr/>
        <p:txBody>
          <a:bodyPr/>
          <a:lstStyle/>
          <a:p>
            <a:fld id="{FE7A4BB3-E848-5A44-82DF-322201952CD8}" type="slidenum">
              <a:rPr lang="en-US" smtClean="0"/>
              <a:pPr/>
              <a:t>6</a:t>
            </a:fld>
            <a:endParaRPr lang="en-US" dirty="0"/>
          </a:p>
        </p:txBody>
      </p:sp>
      <p:sp>
        <p:nvSpPr>
          <p:cNvPr id="3" name="Title 2">
            <a:extLst>
              <a:ext uri="{FF2B5EF4-FFF2-40B4-BE49-F238E27FC236}">
                <a16:creationId xmlns:a16="http://schemas.microsoft.com/office/drawing/2014/main" id="{378036A2-08A7-4408-84F4-AA61AA1B9F07}"/>
              </a:ext>
            </a:extLst>
          </p:cNvPr>
          <p:cNvSpPr>
            <a:spLocks noGrp="1"/>
          </p:cNvSpPr>
          <p:nvPr>
            <p:ph type="title"/>
          </p:nvPr>
        </p:nvSpPr>
        <p:spPr/>
        <p:txBody>
          <a:bodyPr anchor="ctr"/>
          <a:lstStyle/>
          <a:p>
            <a:r>
              <a:rPr lang="en-US" dirty="0"/>
              <a:t>Data Management: How to use what we did?</a:t>
            </a:r>
          </a:p>
        </p:txBody>
      </p:sp>
      <p:pic>
        <p:nvPicPr>
          <p:cNvPr id="6" name="Graphic 5" descr="Database with solid fill">
            <a:extLst>
              <a:ext uri="{FF2B5EF4-FFF2-40B4-BE49-F238E27FC236}">
                <a16:creationId xmlns:a16="http://schemas.microsoft.com/office/drawing/2014/main" id="{A7645578-0685-454A-ABD7-CD08B264C25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306507" y="469222"/>
            <a:ext cx="914400" cy="914400"/>
          </a:xfrm>
          <a:prstGeom prst="rect">
            <a:avLst/>
          </a:prstGeom>
        </p:spPr>
      </p:pic>
      <p:pic>
        <p:nvPicPr>
          <p:cNvPr id="5" name="Picture 4" descr="How Kubernetes Provides Networking and Storage to Applications - The New  Stack">
            <a:extLst>
              <a:ext uri="{FF2B5EF4-FFF2-40B4-BE49-F238E27FC236}">
                <a16:creationId xmlns:a16="http://schemas.microsoft.com/office/drawing/2014/main" id="{B7535254-3983-4050-92E0-D1EF7B4286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8727" y="1780201"/>
            <a:ext cx="8532180" cy="5689584"/>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3">
            <a:extLst>
              <a:ext uri="{FF2B5EF4-FFF2-40B4-BE49-F238E27FC236}">
                <a16:creationId xmlns:a16="http://schemas.microsoft.com/office/drawing/2014/main" id="{5881DEC2-9998-476E-B117-978A3518A540}"/>
              </a:ext>
            </a:extLst>
          </p:cNvPr>
          <p:cNvSpPr>
            <a:spLocks noGrp="1"/>
          </p:cNvSpPr>
          <p:nvPr>
            <p:ph sz="quarter" idx="20"/>
          </p:nvPr>
        </p:nvSpPr>
        <p:spPr>
          <a:xfrm>
            <a:off x="1371600" y="2057399"/>
            <a:ext cx="4240203" cy="5486401"/>
          </a:xfrm>
        </p:spPr>
        <p:txBody>
          <a:bodyPr/>
          <a:lstStyle/>
          <a:p>
            <a:r>
              <a:rPr lang="en-US" dirty="0">
                <a:solidFill>
                  <a:srgbClr val="202124"/>
                </a:solidFill>
                <a:latin typeface="Roboto" panose="02000000000000000000" pitchFamily="2" charset="0"/>
              </a:rPr>
              <a:t>Standardized scenarios:</a:t>
            </a:r>
          </a:p>
          <a:p>
            <a:pPr lvl="1"/>
            <a:r>
              <a:rPr lang="en-US" dirty="0">
                <a:solidFill>
                  <a:srgbClr val="202124"/>
                </a:solidFill>
                <a:latin typeface="Roboto" panose="02000000000000000000" pitchFamily="2" charset="0"/>
              </a:rPr>
              <a:t>Climate</a:t>
            </a:r>
          </a:p>
          <a:p>
            <a:pPr lvl="1"/>
            <a:r>
              <a:rPr lang="en-US" dirty="0">
                <a:solidFill>
                  <a:srgbClr val="202124"/>
                </a:solidFill>
                <a:latin typeface="Roboto" panose="02000000000000000000" pitchFamily="2" charset="0"/>
              </a:rPr>
              <a:t>Socio-econ</a:t>
            </a:r>
          </a:p>
          <a:p>
            <a:pPr lvl="1"/>
            <a:r>
              <a:rPr lang="en-US" dirty="0">
                <a:solidFill>
                  <a:srgbClr val="202124"/>
                </a:solidFill>
                <a:latin typeface="Roboto" panose="02000000000000000000" pitchFamily="2" charset="0"/>
              </a:rPr>
              <a:t>Policy</a:t>
            </a:r>
          </a:p>
          <a:p>
            <a:pPr lvl="1"/>
            <a:endParaRPr lang="en-US" dirty="0">
              <a:solidFill>
                <a:srgbClr val="202124"/>
              </a:solidFill>
              <a:latin typeface="Roboto" panose="02000000000000000000" pitchFamily="2" charset="0"/>
            </a:endParaRPr>
          </a:p>
          <a:p>
            <a:r>
              <a:rPr lang="en-US" dirty="0">
                <a:solidFill>
                  <a:srgbClr val="202124"/>
                </a:solidFill>
                <a:latin typeface="Roboto" panose="02000000000000000000" pitchFamily="2" charset="0"/>
              </a:rPr>
              <a:t>Maintain full-suite of latest release outputs:</a:t>
            </a:r>
          </a:p>
          <a:p>
            <a:pPr lvl="1"/>
            <a:r>
              <a:rPr lang="en-US" dirty="0">
                <a:solidFill>
                  <a:srgbClr val="202124"/>
                </a:solidFill>
                <a:latin typeface="Roboto" panose="02000000000000000000" pitchFamily="2" charset="0"/>
              </a:rPr>
              <a:t>Show our full capabilities</a:t>
            </a:r>
          </a:p>
          <a:p>
            <a:pPr lvl="1"/>
            <a:r>
              <a:rPr lang="en-US" dirty="0">
                <a:solidFill>
                  <a:srgbClr val="202124"/>
                </a:solidFill>
                <a:latin typeface="Roboto" panose="02000000000000000000" pitchFamily="2" charset="0"/>
              </a:rPr>
              <a:t>Direct use by clients</a:t>
            </a:r>
          </a:p>
          <a:p>
            <a:pPr lvl="1"/>
            <a:r>
              <a:rPr lang="en-US" dirty="0">
                <a:solidFill>
                  <a:srgbClr val="202124"/>
                </a:solidFill>
                <a:latin typeface="Roboto" panose="02000000000000000000" pitchFamily="2" charset="0"/>
              </a:rPr>
              <a:t>Understand where we need to grow</a:t>
            </a:r>
          </a:p>
        </p:txBody>
      </p:sp>
    </p:spTree>
    <p:extLst>
      <p:ext uri="{BB962C8B-B14F-4D97-AF65-F5344CB8AC3E}">
        <p14:creationId xmlns:p14="http://schemas.microsoft.com/office/powerpoint/2010/main" val="3626676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AF36C3-773A-4B69-98D5-F00E67750306}"/>
              </a:ext>
            </a:extLst>
          </p:cNvPr>
          <p:cNvSpPr>
            <a:spLocks noGrp="1"/>
          </p:cNvSpPr>
          <p:nvPr>
            <p:ph type="sldNum" sz="quarter" idx="12"/>
          </p:nvPr>
        </p:nvSpPr>
        <p:spPr/>
        <p:txBody>
          <a:bodyPr/>
          <a:lstStyle/>
          <a:p>
            <a:fld id="{FE7A4BB3-E848-5A44-82DF-322201952CD8}" type="slidenum">
              <a:rPr lang="en-US" smtClean="0"/>
              <a:pPr/>
              <a:t>7</a:t>
            </a:fld>
            <a:endParaRPr lang="en-US" dirty="0"/>
          </a:p>
        </p:txBody>
      </p:sp>
      <p:sp>
        <p:nvSpPr>
          <p:cNvPr id="3" name="Title 2">
            <a:extLst>
              <a:ext uri="{FF2B5EF4-FFF2-40B4-BE49-F238E27FC236}">
                <a16:creationId xmlns:a16="http://schemas.microsoft.com/office/drawing/2014/main" id="{378036A2-08A7-4408-84F4-AA61AA1B9F07}"/>
              </a:ext>
            </a:extLst>
          </p:cNvPr>
          <p:cNvSpPr>
            <a:spLocks noGrp="1"/>
          </p:cNvSpPr>
          <p:nvPr>
            <p:ph type="title"/>
          </p:nvPr>
        </p:nvSpPr>
        <p:spPr/>
        <p:txBody>
          <a:bodyPr anchor="ctr"/>
          <a:lstStyle/>
          <a:p>
            <a:r>
              <a:rPr lang="en-US" dirty="0"/>
              <a:t>Visualize: Share what we did</a:t>
            </a:r>
          </a:p>
        </p:txBody>
      </p:sp>
      <p:pic>
        <p:nvPicPr>
          <p:cNvPr id="7" name="Graphic 6" descr="Bar chart with solid fill">
            <a:extLst>
              <a:ext uri="{FF2B5EF4-FFF2-40B4-BE49-F238E27FC236}">
                <a16:creationId xmlns:a16="http://schemas.microsoft.com/office/drawing/2014/main" id="{6E23F12E-FE2D-4B97-91B9-19367802EA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306507" y="469222"/>
            <a:ext cx="914400" cy="914400"/>
          </a:xfrm>
          <a:prstGeom prst="rect">
            <a:avLst/>
          </a:prstGeom>
        </p:spPr>
      </p:pic>
      <p:pic>
        <p:nvPicPr>
          <p:cNvPr id="5" name="Picture 4">
            <a:extLst>
              <a:ext uri="{FF2B5EF4-FFF2-40B4-BE49-F238E27FC236}">
                <a16:creationId xmlns:a16="http://schemas.microsoft.com/office/drawing/2014/main" id="{8110C228-32FF-4C83-A72A-1E5AFB91CA1A}"/>
              </a:ext>
            </a:extLst>
          </p:cNvPr>
          <p:cNvPicPr>
            <a:picLocks noChangeAspect="1"/>
          </p:cNvPicPr>
          <p:nvPr/>
        </p:nvPicPr>
        <p:blipFill>
          <a:blip r:embed="rId4"/>
          <a:stretch>
            <a:fillRect/>
          </a:stretch>
        </p:blipFill>
        <p:spPr>
          <a:xfrm>
            <a:off x="1495181" y="1910765"/>
            <a:ext cx="12678019" cy="5849613"/>
          </a:xfrm>
          <a:prstGeom prst="rect">
            <a:avLst/>
          </a:prstGeom>
        </p:spPr>
      </p:pic>
    </p:spTree>
    <p:extLst>
      <p:ext uri="{BB962C8B-B14F-4D97-AF65-F5344CB8AC3E}">
        <p14:creationId xmlns:p14="http://schemas.microsoft.com/office/powerpoint/2010/main" val="3251405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433BB6-ACB2-4953-9ADC-C0F78F3BD058}"/>
              </a:ext>
            </a:extLst>
          </p:cNvPr>
          <p:cNvSpPr>
            <a:spLocks noGrp="1"/>
          </p:cNvSpPr>
          <p:nvPr>
            <p:ph type="sldNum" sz="quarter" idx="12"/>
          </p:nvPr>
        </p:nvSpPr>
        <p:spPr/>
        <p:txBody>
          <a:bodyPr/>
          <a:lstStyle/>
          <a:p>
            <a:fld id="{FE7A4BB3-E848-5A44-82DF-322201952CD8}" type="slidenum">
              <a:rPr lang="en-US" smtClean="0"/>
              <a:pPr/>
              <a:t>8</a:t>
            </a:fld>
            <a:endParaRPr lang="en-US" dirty="0"/>
          </a:p>
        </p:txBody>
      </p:sp>
    </p:spTree>
    <p:extLst>
      <p:ext uri="{BB962C8B-B14F-4D97-AF65-F5344CB8AC3E}">
        <p14:creationId xmlns:p14="http://schemas.microsoft.com/office/powerpoint/2010/main" val="75739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61E7DF-2D5A-4EF0-9E9E-047227DE4DB5}"/>
              </a:ext>
            </a:extLst>
          </p:cNvPr>
          <p:cNvSpPr>
            <a:spLocks noGrp="1"/>
          </p:cNvSpPr>
          <p:nvPr>
            <p:ph type="sldNum" sz="quarter" idx="12"/>
          </p:nvPr>
        </p:nvSpPr>
        <p:spPr/>
        <p:txBody>
          <a:bodyPr/>
          <a:lstStyle/>
          <a:p>
            <a:fld id="{FE7A4BB3-E848-5A44-82DF-322201952CD8}" type="slidenum">
              <a:rPr lang="en-US" smtClean="0"/>
              <a:pPr/>
              <a:t>9</a:t>
            </a:fld>
            <a:endParaRPr lang="en-US" dirty="0"/>
          </a:p>
        </p:txBody>
      </p:sp>
      <p:sp>
        <p:nvSpPr>
          <p:cNvPr id="3" name="Title 2">
            <a:extLst>
              <a:ext uri="{FF2B5EF4-FFF2-40B4-BE49-F238E27FC236}">
                <a16:creationId xmlns:a16="http://schemas.microsoft.com/office/drawing/2014/main" id="{6D50AF6E-CF6A-429E-A4B2-32D2D767B73B}"/>
              </a:ext>
            </a:extLst>
          </p:cNvPr>
          <p:cNvSpPr>
            <a:spLocks noGrp="1"/>
          </p:cNvSpPr>
          <p:nvPr>
            <p:ph type="title"/>
          </p:nvPr>
        </p:nvSpPr>
        <p:spPr/>
        <p:txBody>
          <a:bodyPr anchor="ctr"/>
          <a:lstStyle/>
          <a:p>
            <a:r>
              <a:rPr lang="en-US" dirty="0" err="1"/>
              <a:t>Eecutive</a:t>
            </a:r>
            <a:r>
              <a:rPr lang="en-US" dirty="0"/>
              <a:t> Summary from GCIMS Proposal</a:t>
            </a:r>
          </a:p>
        </p:txBody>
      </p:sp>
      <p:pic>
        <p:nvPicPr>
          <p:cNvPr id="5" name="Picture 4">
            <a:extLst>
              <a:ext uri="{FF2B5EF4-FFF2-40B4-BE49-F238E27FC236}">
                <a16:creationId xmlns:a16="http://schemas.microsoft.com/office/drawing/2014/main" id="{57157BB4-DC76-4544-931F-1BF32658F9E4}"/>
              </a:ext>
            </a:extLst>
          </p:cNvPr>
          <p:cNvPicPr>
            <a:picLocks noChangeAspect="1"/>
          </p:cNvPicPr>
          <p:nvPr/>
        </p:nvPicPr>
        <p:blipFill>
          <a:blip r:embed="rId2"/>
          <a:stretch>
            <a:fillRect/>
          </a:stretch>
        </p:blipFill>
        <p:spPr>
          <a:xfrm>
            <a:off x="7011825" y="1638516"/>
            <a:ext cx="7435694" cy="5920618"/>
          </a:xfrm>
          <a:prstGeom prst="rect">
            <a:avLst/>
          </a:prstGeom>
        </p:spPr>
      </p:pic>
      <p:sp>
        <p:nvSpPr>
          <p:cNvPr id="6" name="TextBox 5">
            <a:extLst>
              <a:ext uri="{FF2B5EF4-FFF2-40B4-BE49-F238E27FC236}">
                <a16:creationId xmlns:a16="http://schemas.microsoft.com/office/drawing/2014/main" id="{4CA43AED-BE7A-4AE6-8FE4-4AB301D4B9E3}"/>
              </a:ext>
            </a:extLst>
          </p:cNvPr>
          <p:cNvSpPr txBox="1"/>
          <p:nvPr/>
        </p:nvSpPr>
        <p:spPr>
          <a:xfrm>
            <a:off x="1085865" y="7878735"/>
            <a:ext cx="13850754" cy="350865"/>
          </a:xfrm>
          <a:prstGeom prst="rect">
            <a:avLst/>
          </a:prstGeom>
          <a:noFill/>
        </p:spPr>
        <p:txBody>
          <a:bodyPr wrap="square">
            <a:spAutoFit/>
          </a:bodyPr>
          <a:lstStyle/>
          <a:p>
            <a:r>
              <a:rPr lang="en-US" sz="1680" dirty="0">
                <a:hlinkClick r:id="rId3"/>
              </a:rPr>
              <a:t>https://gcims.atlassian.net/wiki/spaces/HOME/pages/190513175/Official+copy+of+the+proposal+FY21-23</a:t>
            </a:r>
            <a:r>
              <a:rPr lang="en-US" sz="1680" dirty="0"/>
              <a:t> </a:t>
            </a:r>
          </a:p>
        </p:txBody>
      </p:sp>
      <p:sp>
        <p:nvSpPr>
          <p:cNvPr id="7" name="TextBox 6">
            <a:extLst>
              <a:ext uri="{FF2B5EF4-FFF2-40B4-BE49-F238E27FC236}">
                <a16:creationId xmlns:a16="http://schemas.microsoft.com/office/drawing/2014/main" id="{F9DE3032-1337-436B-BC34-69DBF99E5EDD}"/>
              </a:ext>
            </a:extLst>
          </p:cNvPr>
          <p:cNvSpPr txBox="1"/>
          <p:nvPr/>
        </p:nvSpPr>
        <p:spPr>
          <a:xfrm>
            <a:off x="1085865" y="1820488"/>
            <a:ext cx="5633670" cy="6001643"/>
          </a:xfrm>
          <a:prstGeom prst="rect">
            <a:avLst/>
          </a:prstGeom>
          <a:noFill/>
        </p:spPr>
        <p:txBody>
          <a:bodyPr wrap="square">
            <a:spAutoFit/>
          </a:bodyPr>
          <a:lstStyle/>
          <a:p>
            <a:pPr marL="411480" indent="-411480">
              <a:buFont typeface="+mj-lt"/>
              <a:buAutoNum type="arabicPeriod"/>
            </a:pPr>
            <a:r>
              <a:rPr lang="en-US" sz="1600" b="1" dirty="0">
                <a:latin typeface="Times New Roman" panose="02020603050405020304" pitchFamily="18" charset="0"/>
              </a:rPr>
              <a:t>Science Question 1: </a:t>
            </a:r>
            <a:r>
              <a:rPr lang="en-US" sz="1600" dirty="0">
                <a:latin typeface="Times New Roman" panose="02020603050405020304" pitchFamily="18" charset="0"/>
              </a:rPr>
              <a:t>How will compounding human and environmental influences affect the coevolution of energy, water, land, climate, and socio-economic systems, and what individual and combination of influences lead to compounding effects within the U.S. and globally?</a:t>
            </a:r>
          </a:p>
          <a:p>
            <a:pPr marL="411480" indent="-411480">
              <a:buFont typeface="+mj-lt"/>
              <a:buAutoNum type="arabicPeriod"/>
            </a:pPr>
            <a:endParaRPr lang="en-US" sz="1600" dirty="0">
              <a:latin typeface="Times New Roman" panose="02020603050405020304" pitchFamily="18" charset="0"/>
            </a:endParaRPr>
          </a:p>
          <a:p>
            <a:pPr marL="411480" indent="-411480">
              <a:buFont typeface="+mj-lt"/>
              <a:buAutoNum type="arabicPeriod"/>
            </a:pPr>
            <a:r>
              <a:rPr lang="en-US" sz="1600" b="1" dirty="0">
                <a:latin typeface="Times New Roman" panose="02020603050405020304" pitchFamily="18" charset="0"/>
              </a:rPr>
              <a:t>Science Question 2: </a:t>
            </a:r>
            <a:r>
              <a:rPr lang="en-US" sz="1600" dirty="0">
                <a:latin typeface="Times New Roman" panose="02020603050405020304" pitchFamily="18" charset="0"/>
              </a:rPr>
              <a:t>How will regional teleconnections via resource supply networks and trade create, amplify, or attenuate the responses associated with different influences in the U.S. and other parts of the world, and how will varying assumptions about the ease or difficulty of trade alter these teleconnections?</a:t>
            </a:r>
          </a:p>
          <a:p>
            <a:pPr marL="411480" indent="-411480">
              <a:buFont typeface="+mj-lt"/>
              <a:buAutoNum type="arabicPeriod"/>
            </a:pPr>
            <a:endParaRPr lang="en-US" sz="1600" dirty="0">
              <a:latin typeface="Times New Roman" panose="02020603050405020304" pitchFamily="18" charset="0"/>
            </a:endParaRPr>
          </a:p>
          <a:p>
            <a:pPr marL="411480" indent="-411480">
              <a:buFont typeface="+mj-lt"/>
              <a:buAutoNum type="arabicPeriod"/>
            </a:pPr>
            <a:r>
              <a:rPr lang="en-US" sz="1600" b="1" dirty="0">
                <a:latin typeface="Times New Roman" panose="02020603050405020304" pitchFamily="18" charset="0"/>
              </a:rPr>
              <a:t>Science Question 3: </a:t>
            </a:r>
            <a:r>
              <a:rPr lang="en-US" sz="1600" dirty="0">
                <a:latin typeface="Times New Roman" panose="02020603050405020304" pitchFamily="18" charset="0"/>
              </a:rPr>
              <a:t>How will human responses to short-term influences through investments in long-lived capacity and in storage technologies in the energy, water, and land systems affect the long-term dynamics of these systems, and how will these investments affect the ability to respond to future influences in the U.S. and globally? </a:t>
            </a:r>
          </a:p>
          <a:p>
            <a:pPr marL="411480" indent="-411480">
              <a:buFont typeface="+mj-lt"/>
              <a:buAutoNum type="arabicPeriod"/>
            </a:pPr>
            <a:endParaRPr lang="en-US" sz="1600" dirty="0">
              <a:latin typeface="Times New Roman" panose="02020603050405020304" pitchFamily="18" charset="0"/>
            </a:endParaRPr>
          </a:p>
          <a:p>
            <a:pPr marL="411480" indent="-411480">
              <a:buFont typeface="+mj-lt"/>
              <a:buAutoNum type="arabicPeriod"/>
            </a:pPr>
            <a:r>
              <a:rPr lang="en-US" sz="1600" b="1" dirty="0">
                <a:latin typeface="Times New Roman" panose="02020603050405020304" pitchFamily="18" charset="0"/>
              </a:rPr>
              <a:t>Science Question 4: </a:t>
            </a:r>
            <a:r>
              <a:rPr lang="en-US" sz="1600" dirty="0">
                <a:latin typeface="Times New Roman" panose="02020603050405020304" pitchFamily="18" charset="0"/>
              </a:rPr>
              <a:t>How could the response of the human–Earth system to influences create feedbacks that are currently not captured in integrated modeling frameworks, and which feedbacks</a:t>
            </a:r>
          </a:p>
        </p:txBody>
      </p:sp>
      <p:sp>
        <p:nvSpPr>
          <p:cNvPr id="8" name="TextBox 7">
            <a:extLst>
              <a:ext uri="{FF2B5EF4-FFF2-40B4-BE49-F238E27FC236}">
                <a16:creationId xmlns:a16="http://schemas.microsoft.com/office/drawing/2014/main" id="{0194BCE5-EC85-466D-AB65-BE7AA65ADBA1}"/>
              </a:ext>
            </a:extLst>
          </p:cNvPr>
          <p:cNvSpPr txBox="1"/>
          <p:nvPr/>
        </p:nvSpPr>
        <p:spPr>
          <a:xfrm>
            <a:off x="7118543" y="7471266"/>
            <a:ext cx="7314266" cy="350865"/>
          </a:xfrm>
          <a:prstGeom prst="rect">
            <a:avLst/>
          </a:prstGeom>
          <a:noFill/>
        </p:spPr>
        <p:txBody>
          <a:bodyPr wrap="square">
            <a:spAutoFit/>
          </a:bodyPr>
          <a:lstStyle/>
          <a:p>
            <a:pPr algn="ctr"/>
            <a:r>
              <a:rPr lang="en-US" sz="1680" dirty="0">
                <a:latin typeface="Times New Roman" panose="02020603050405020304" pitchFamily="18" charset="0"/>
              </a:rPr>
              <a:t>Figure B.1. Typology of influences, responses, and feedbacks in the GCIMS SFA</a:t>
            </a:r>
          </a:p>
        </p:txBody>
      </p:sp>
    </p:spTree>
    <p:extLst>
      <p:ext uri="{BB962C8B-B14F-4D97-AF65-F5344CB8AC3E}">
        <p14:creationId xmlns:p14="http://schemas.microsoft.com/office/powerpoint/2010/main" val="28687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NNL_Option_4">
  <a:themeElements>
    <a:clrScheme name="PNNL">
      <a:dk1>
        <a:srgbClr val="616265"/>
      </a:dk1>
      <a:lt1>
        <a:srgbClr val="FFFFFF"/>
      </a:lt1>
      <a:dk2>
        <a:srgbClr val="D77600"/>
      </a:dk2>
      <a:lt2>
        <a:srgbClr val="B3B3B3"/>
      </a:lt2>
      <a:accent1>
        <a:srgbClr val="A63F1E"/>
      </a:accent1>
      <a:accent2>
        <a:srgbClr val="191C1F"/>
      </a:accent2>
      <a:accent3>
        <a:srgbClr val="F4AA00"/>
      </a:accent3>
      <a:accent4>
        <a:srgbClr val="007836"/>
      </a:accent4>
      <a:accent5>
        <a:srgbClr val="C10435"/>
      </a:accent5>
      <a:accent6>
        <a:srgbClr val="00338E"/>
      </a:accent6>
      <a:hlink>
        <a:srgbClr val="003698"/>
      </a:hlink>
      <a:folHlink>
        <a:srgbClr val="8A0752"/>
      </a:folHlink>
    </a:clrScheme>
    <a:fontScheme name="PNNL_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NNL_11.potx" id="{67A745C7-3CA8-44F1-8F45-244060EEEDAC}" vid="{94DE1E9B-A210-4CA1-9854-5C10012B62D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PNNL_11</Template>
  <TotalTime>233</TotalTime>
  <Words>1375</Words>
  <Application>Microsoft Office PowerPoint</Application>
  <PresentationFormat>Custom</PresentationFormat>
  <Paragraphs>119</Paragraphs>
  <Slides>15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Arial Black</vt:lpstr>
      <vt:lpstr>Calibri</vt:lpstr>
      <vt:lpstr>Roboto</vt:lpstr>
      <vt:lpstr>Times New Roman</vt:lpstr>
      <vt:lpstr>Wingdings</vt:lpstr>
      <vt:lpstr>PNNL_Option_4</vt:lpstr>
      <vt:lpstr>GCIMS Integration Update</vt:lpstr>
      <vt:lpstr>GCIMS Integration</vt:lpstr>
      <vt:lpstr>Software Map: What can we do?</vt:lpstr>
      <vt:lpstr>Software Health: Are we sure we can do it?</vt:lpstr>
      <vt:lpstr>Containerize: Can we all do it again?</vt:lpstr>
      <vt:lpstr>Data Management: How to use what we did?</vt:lpstr>
      <vt:lpstr>Visualize: Share what we did</vt:lpstr>
      <vt:lpstr>PowerPoint Presentation</vt:lpstr>
      <vt:lpstr>Eecutive Summary from GCIMS Proposal</vt:lpstr>
      <vt:lpstr>Task 4.2 Description in Proposal</vt:lpstr>
      <vt:lpstr>Task 4.2 GCIMS Integration in overall framework</vt:lpstr>
      <vt:lpstr>GCIMS Integration - Motivation</vt:lpstr>
      <vt:lpstr>GCIMS Integration - Plan</vt:lpstr>
      <vt:lpstr>Visualize: Share what we did</vt:lpstr>
      <vt:lpstr>Visualize: Share what we did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GCIMS Integration Update</dc:title>
  <dc:creator>Khan, Zarrar</dc:creator>
  <cp:lastModifiedBy>Khan, Zarrar</cp:lastModifiedBy>
  <cp:revision>11</cp:revision>
  <dcterms:created xsi:type="dcterms:W3CDTF">2022-12-29T18:08:45Z</dcterms:created>
  <dcterms:modified xsi:type="dcterms:W3CDTF">2023-01-03T00:47:38Z</dcterms:modified>
</cp:coreProperties>
</file>